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2"/>
  </p:notesMasterIdLst>
  <p:handoutMasterIdLst>
    <p:handoutMasterId r:id="rId43"/>
  </p:handoutMasterIdLst>
  <p:sldIdLst>
    <p:sldId id="256" r:id="rId3"/>
    <p:sldId id="326" r:id="rId4"/>
    <p:sldId id="351" r:id="rId5"/>
    <p:sldId id="359" r:id="rId6"/>
    <p:sldId id="358" r:id="rId7"/>
    <p:sldId id="352" r:id="rId8"/>
    <p:sldId id="349" r:id="rId9"/>
    <p:sldId id="340" r:id="rId10"/>
    <p:sldId id="319" r:id="rId11"/>
    <p:sldId id="330" r:id="rId12"/>
    <p:sldId id="331" r:id="rId13"/>
    <p:sldId id="332" r:id="rId14"/>
    <p:sldId id="333" r:id="rId15"/>
    <p:sldId id="334" r:id="rId16"/>
    <p:sldId id="335" r:id="rId17"/>
    <p:sldId id="336" r:id="rId18"/>
    <p:sldId id="320" r:id="rId19"/>
    <p:sldId id="321" r:id="rId20"/>
    <p:sldId id="328" r:id="rId21"/>
    <p:sldId id="327" r:id="rId22"/>
    <p:sldId id="286" r:id="rId23"/>
    <p:sldId id="296" r:id="rId24"/>
    <p:sldId id="350" r:id="rId25"/>
    <p:sldId id="272" r:id="rId26"/>
    <p:sldId id="354" r:id="rId27"/>
    <p:sldId id="305" r:id="rId28"/>
    <p:sldId id="325" r:id="rId29"/>
    <p:sldId id="309" r:id="rId30"/>
    <p:sldId id="355" r:id="rId31"/>
    <p:sldId id="356" r:id="rId32"/>
    <p:sldId id="324" r:id="rId33"/>
    <p:sldId id="323" r:id="rId34"/>
    <p:sldId id="353" r:id="rId35"/>
    <p:sldId id="312" r:id="rId36"/>
    <p:sldId id="313" r:id="rId37"/>
    <p:sldId id="298" r:id="rId38"/>
    <p:sldId id="357" r:id="rId39"/>
    <p:sldId id="304" r:id="rId40"/>
    <p:sldId id="360" r:id="rId4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guide id="16" pos="393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autoAdjust="0"/>
  </p:normalViewPr>
  <p:slideViewPr>
    <p:cSldViewPr>
      <p:cViewPr varScale="1">
        <p:scale>
          <a:sx n="105" d="100"/>
          <a:sy n="105" d="100"/>
        </p:scale>
        <p:origin x="690" y="96"/>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 pos="3939"/>
      </p:guideLst>
    </p:cSldViewPr>
  </p:slideViewPr>
  <p:outlineViewPr>
    <p:cViewPr>
      <p:scale>
        <a:sx n="33" d="100"/>
        <a:sy n="33" d="100"/>
      </p:scale>
      <p:origin x="0" y="-18036"/>
    </p:cViewPr>
  </p:outlineViewPr>
  <p:notesTextViewPr>
    <p:cViewPr>
      <p:scale>
        <a:sx n="1" d="1"/>
        <a:sy n="1" d="1"/>
      </p:scale>
      <p:origin x="0" y="0"/>
    </p:cViewPr>
  </p:notesTextViewPr>
  <p:sorterViewPr>
    <p:cViewPr>
      <p:scale>
        <a:sx n="100" d="100"/>
        <a:sy n="100" d="100"/>
      </p:scale>
      <p:origin x="0" y="-4788"/>
    </p:cViewPr>
  </p:sorterViewPr>
  <p:notesViewPr>
    <p:cSldViewPr>
      <p:cViewPr varScale="1">
        <p:scale>
          <a:sx n="84" d="100"/>
          <a:sy n="84" d="100"/>
        </p:scale>
        <p:origin x="382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de-DE" smtClean="0"/>
              <a:t>03.04.2018</a:t>
            </a:fld>
            <a:endParaRPr lang="de-DE"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lang="de-DE" smtClean="0"/>
              <a:t>‹Nr.›</a:t>
            </a:fld>
            <a:endParaRPr lang="de-DE"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de-DE" smtClean="0"/>
              <a:t>03.04.2018</a:t>
            </a:fld>
            <a:endParaRPr lang="de-DE" dirty="0"/>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Kopfzeil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lang="de-DE" smtClean="0"/>
              <a:t>‹Nr.›</a:t>
            </a:fld>
            <a:endParaRPr lang="de-DE"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a:t>
            </a:fld>
            <a:endParaRPr lang="de-DE" dirty="0"/>
          </a:p>
        </p:txBody>
      </p:sp>
    </p:spTree>
    <p:extLst>
      <p:ext uri="{BB962C8B-B14F-4D97-AF65-F5344CB8AC3E}">
        <p14:creationId xmlns:p14="http://schemas.microsoft.com/office/powerpoint/2010/main" val="186652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16</a:t>
            </a:fld>
            <a:endParaRPr lang="de-DE" dirty="0"/>
          </a:p>
        </p:txBody>
      </p:sp>
    </p:spTree>
    <p:extLst>
      <p:ext uri="{BB962C8B-B14F-4D97-AF65-F5344CB8AC3E}">
        <p14:creationId xmlns:p14="http://schemas.microsoft.com/office/powerpoint/2010/main" val="337097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21</a:t>
            </a:fld>
            <a:endParaRPr lang="de-DE" dirty="0"/>
          </a:p>
        </p:txBody>
      </p:sp>
    </p:spTree>
    <p:extLst>
      <p:ext uri="{BB962C8B-B14F-4D97-AF65-F5344CB8AC3E}">
        <p14:creationId xmlns:p14="http://schemas.microsoft.com/office/powerpoint/2010/main" val="531625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22</a:t>
            </a:fld>
            <a:endParaRPr lang="de-DE" dirty="0"/>
          </a:p>
        </p:txBody>
      </p:sp>
    </p:spTree>
    <p:extLst>
      <p:ext uri="{BB962C8B-B14F-4D97-AF65-F5344CB8AC3E}">
        <p14:creationId xmlns:p14="http://schemas.microsoft.com/office/powerpoint/2010/main" val="218231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24</a:t>
            </a:fld>
            <a:endParaRPr lang="de-DE" dirty="0"/>
          </a:p>
        </p:txBody>
      </p:sp>
    </p:spTree>
    <p:extLst>
      <p:ext uri="{BB962C8B-B14F-4D97-AF65-F5344CB8AC3E}">
        <p14:creationId xmlns:p14="http://schemas.microsoft.com/office/powerpoint/2010/main" val="406086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26</a:t>
            </a:fld>
            <a:endParaRPr lang="de-DE" dirty="0"/>
          </a:p>
        </p:txBody>
      </p:sp>
    </p:spTree>
    <p:extLst>
      <p:ext uri="{BB962C8B-B14F-4D97-AF65-F5344CB8AC3E}">
        <p14:creationId xmlns:p14="http://schemas.microsoft.com/office/powerpoint/2010/main" val="251774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28</a:t>
            </a:fld>
            <a:endParaRPr lang="de-DE" dirty="0"/>
          </a:p>
        </p:txBody>
      </p:sp>
    </p:spTree>
    <p:extLst>
      <p:ext uri="{BB962C8B-B14F-4D97-AF65-F5344CB8AC3E}">
        <p14:creationId xmlns:p14="http://schemas.microsoft.com/office/powerpoint/2010/main" val="3476074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C971FF-EF28-4195-A575-329446EFAA55}" type="slidenum">
              <a:rPr lang="de-DE" smtClean="0"/>
              <a:t>30</a:t>
            </a:fld>
            <a:endParaRPr lang="de-DE" dirty="0"/>
          </a:p>
        </p:txBody>
      </p:sp>
    </p:spTree>
    <p:extLst>
      <p:ext uri="{BB962C8B-B14F-4D97-AF65-F5344CB8AC3E}">
        <p14:creationId xmlns:p14="http://schemas.microsoft.com/office/powerpoint/2010/main" val="398339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34</a:t>
            </a:fld>
            <a:endParaRPr lang="de-DE" dirty="0"/>
          </a:p>
        </p:txBody>
      </p:sp>
    </p:spTree>
    <p:extLst>
      <p:ext uri="{BB962C8B-B14F-4D97-AF65-F5344CB8AC3E}">
        <p14:creationId xmlns:p14="http://schemas.microsoft.com/office/powerpoint/2010/main" val="278290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35</a:t>
            </a:fld>
            <a:endParaRPr lang="de-DE" dirty="0"/>
          </a:p>
        </p:txBody>
      </p:sp>
    </p:spTree>
    <p:extLst>
      <p:ext uri="{BB962C8B-B14F-4D97-AF65-F5344CB8AC3E}">
        <p14:creationId xmlns:p14="http://schemas.microsoft.com/office/powerpoint/2010/main" val="676495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36</a:t>
            </a:fld>
            <a:endParaRPr lang="de-DE" dirty="0"/>
          </a:p>
        </p:txBody>
      </p:sp>
    </p:spTree>
    <p:extLst>
      <p:ext uri="{BB962C8B-B14F-4D97-AF65-F5344CB8AC3E}">
        <p14:creationId xmlns:p14="http://schemas.microsoft.com/office/powerpoint/2010/main" val="372226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9C971FF-EF28-4195-A575-329446EFAA55}" type="slidenum">
              <a:rPr lang="de-DE" smtClean="0"/>
              <a:t>4</a:t>
            </a:fld>
            <a:endParaRPr lang="de-DE" dirty="0"/>
          </a:p>
        </p:txBody>
      </p:sp>
    </p:spTree>
    <p:extLst>
      <p:ext uri="{BB962C8B-B14F-4D97-AF65-F5344CB8AC3E}">
        <p14:creationId xmlns:p14="http://schemas.microsoft.com/office/powerpoint/2010/main" val="1106745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38</a:t>
            </a:fld>
            <a:endParaRPr lang="de-DE" dirty="0"/>
          </a:p>
        </p:txBody>
      </p:sp>
    </p:spTree>
    <p:extLst>
      <p:ext uri="{BB962C8B-B14F-4D97-AF65-F5344CB8AC3E}">
        <p14:creationId xmlns:p14="http://schemas.microsoft.com/office/powerpoint/2010/main" val="49272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pPr algn="r" defTabSz="914400">
              <a:buNone/>
            </a:pPr>
            <a:fld id="{3A2CC701-D80A-463B-8415-A85485312088}" type="slidenum">
              <a:rPr lang="de-DE" sz="1200" b="0" i="0">
                <a:solidFill>
                  <a:schemeClr val="tx1"/>
                </a:solidFill>
                <a:latin typeface="Century Gothic"/>
                <a:ea typeface="+mn-ea"/>
                <a:cs typeface="+mn-cs"/>
              </a:rPr>
              <a:t>8</a:t>
            </a:fld>
            <a:endParaRPr lang="en-US"/>
          </a:p>
        </p:txBody>
      </p:sp>
    </p:spTree>
    <p:extLst>
      <p:ext uri="{BB962C8B-B14F-4D97-AF65-F5344CB8AC3E}">
        <p14:creationId xmlns:p14="http://schemas.microsoft.com/office/powerpoint/2010/main" val="60019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10</a:t>
            </a:fld>
            <a:endParaRPr lang="de-DE" dirty="0"/>
          </a:p>
        </p:txBody>
      </p:sp>
    </p:spTree>
    <p:extLst>
      <p:ext uri="{BB962C8B-B14F-4D97-AF65-F5344CB8AC3E}">
        <p14:creationId xmlns:p14="http://schemas.microsoft.com/office/powerpoint/2010/main" val="1319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11</a:t>
            </a:fld>
            <a:endParaRPr lang="de-DE" dirty="0"/>
          </a:p>
        </p:txBody>
      </p:sp>
    </p:spTree>
    <p:extLst>
      <p:ext uri="{BB962C8B-B14F-4D97-AF65-F5344CB8AC3E}">
        <p14:creationId xmlns:p14="http://schemas.microsoft.com/office/powerpoint/2010/main" val="195276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12</a:t>
            </a:fld>
            <a:endParaRPr lang="de-DE" dirty="0"/>
          </a:p>
        </p:txBody>
      </p:sp>
    </p:spTree>
    <p:extLst>
      <p:ext uri="{BB962C8B-B14F-4D97-AF65-F5344CB8AC3E}">
        <p14:creationId xmlns:p14="http://schemas.microsoft.com/office/powerpoint/2010/main" val="261190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13</a:t>
            </a:fld>
            <a:endParaRPr lang="de-DE" dirty="0"/>
          </a:p>
        </p:txBody>
      </p:sp>
    </p:spTree>
    <p:extLst>
      <p:ext uri="{BB962C8B-B14F-4D97-AF65-F5344CB8AC3E}">
        <p14:creationId xmlns:p14="http://schemas.microsoft.com/office/powerpoint/2010/main" val="15043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14</a:t>
            </a:fld>
            <a:endParaRPr lang="de-DE" dirty="0"/>
          </a:p>
        </p:txBody>
      </p:sp>
    </p:spTree>
    <p:extLst>
      <p:ext uri="{BB962C8B-B14F-4D97-AF65-F5344CB8AC3E}">
        <p14:creationId xmlns:p14="http://schemas.microsoft.com/office/powerpoint/2010/main" val="187541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C971FF-EF28-4195-A575-329446EFAA55}" type="slidenum">
              <a:rPr lang="de-DE" smtClean="0"/>
              <a:t>15</a:t>
            </a:fld>
            <a:endParaRPr lang="de-DE" dirty="0"/>
          </a:p>
        </p:txBody>
      </p:sp>
    </p:spTree>
    <p:extLst>
      <p:ext uri="{BB962C8B-B14F-4D97-AF65-F5344CB8AC3E}">
        <p14:creationId xmlns:p14="http://schemas.microsoft.com/office/powerpoint/2010/main" val="332939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5" name="Freihandform 4"/>
          <p:cNvSpPr>
            <a:spLocks noEditPoints="1"/>
          </p:cNvSpPr>
          <p:nvPr/>
        </p:nvSpPr>
        <p:spPr bwMode="auto">
          <a:xfrm>
            <a:off x="3808412"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de-DE" dirty="0">
              <a:solidFill>
                <a:schemeClr val="lt1"/>
              </a:solidFill>
            </a:endParaRPr>
          </a:p>
        </p:txBody>
      </p:sp>
      <p:sp>
        <p:nvSpPr>
          <p:cNvPr id="2" name="Titel 1"/>
          <p:cNvSpPr>
            <a:spLocks noGrp="1"/>
          </p:cNvSpPr>
          <p:nvPr>
            <p:ph type="ctrTitle"/>
          </p:nvPr>
        </p:nvSpPr>
        <p:spPr>
          <a:xfrm>
            <a:off x="1217613" y="1828799"/>
            <a:ext cx="9753600" cy="3048001"/>
          </a:xfrm>
        </p:spPr>
        <p:txBody>
          <a:bodyPr>
            <a:normAutofit/>
          </a:bodyPr>
          <a:lstStyle>
            <a:lvl1pPr>
              <a:defRPr sz="4400"/>
            </a:lvl1pPr>
          </a:lstStyle>
          <a:p>
            <a:r>
              <a:rPr lang="de-DE"/>
              <a:t>Titelmasterformat durch Klicken bearbeiten</a:t>
            </a:r>
            <a:endParaRPr lang="de-DE" dirty="0"/>
          </a:p>
        </p:txBody>
      </p:sp>
      <p:sp>
        <p:nvSpPr>
          <p:cNvPr id="3" name="Untertitel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27.10.2017, Version 1.0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6898" y="685800"/>
            <a:ext cx="2134315" cy="5486400"/>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27.10.2017, Version 1.0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27.10.2017, Version 1.0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17614" y="3429000"/>
            <a:ext cx="9753600" cy="2362199"/>
          </a:xfrm>
        </p:spPr>
        <p:txBody>
          <a:bodyPr anchor="b">
            <a:normAutofit/>
          </a:bodyPr>
          <a:lstStyle>
            <a:lvl1pPr algn="l">
              <a:defRPr sz="4400" b="0" cap="all"/>
            </a:lvl1pPr>
          </a:lstStyle>
          <a:p>
            <a:r>
              <a:rPr lang="de-DE"/>
              <a:t>Titelmasterformat durch Klicken bearbeiten</a:t>
            </a:r>
            <a:endParaRPr lang="de-DE" dirty="0"/>
          </a:p>
        </p:txBody>
      </p:sp>
      <p:sp>
        <p:nvSpPr>
          <p:cNvPr id="3" name="Textplatzhalt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27.10.2017, Version 1.0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a:t>27.10.2017, Version 1.0</a:t>
            </a:r>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17614" y="274638"/>
            <a:ext cx="9753600" cy="1325562"/>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r>
              <a:rPr lang="de-DE"/>
              <a:t>27.10.2017, Version 1.0</a:t>
            </a:r>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a:t>27.10.2017, Version 1.0</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27.10.2017, Version 1.0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 name="Titel 1"/>
          <p:cNvSpPr>
            <a:spLocks noGrp="1"/>
          </p:cNvSpPr>
          <p:nvPr>
            <p:ph type="title"/>
          </p:nvPr>
        </p:nvSpPr>
        <p:spPr>
          <a:xfrm>
            <a:off x="684213" y="685800"/>
            <a:ext cx="3886200" cy="4038600"/>
          </a:xfrm>
        </p:spPr>
        <p:txBody>
          <a:bodyPr anchor="b">
            <a:noAutofit/>
          </a:bodyPr>
          <a:lstStyle>
            <a:lvl1pPr algn="l">
              <a:defRPr sz="4000" b="0"/>
            </a:lvl1pPr>
          </a:lstStyle>
          <a:p>
            <a:r>
              <a:rPr lang="de-DE"/>
              <a:t>Titelmasterformat durch Klicken bearbeiten</a:t>
            </a:r>
            <a:endParaRPr lang="de-DE" dirty="0"/>
          </a:p>
        </p:txBody>
      </p:sp>
      <p:sp>
        <p:nvSpPr>
          <p:cNvPr id="3" name="Inhaltsplatzhalt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27.10.2017, Version 1.0</a:t>
            </a:r>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 name="Titel 1"/>
          <p:cNvSpPr>
            <a:spLocks noGrp="1"/>
          </p:cNvSpPr>
          <p:nvPr>
            <p:ph type="title"/>
          </p:nvPr>
        </p:nvSpPr>
        <p:spPr>
          <a:xfrm>
            <a:off x="684213" y="685800"/>
            <a:ext cx="3886200" cy="4038600"/>
          </a:xfrm>
        </p:spPr>
        <p:txBody>
          <a:bodyPr anchor="b">
            <a:noAutofit/>
          </a:bodyPr>
          <a:lstStyle>
            <a:lvl1pPr algn="l">
              <a:defRPr sz="4000" b="0"/>
            </a:lvl1pPr>
          </a:lstStyle>
          <a:p>
            <a:r>
              <a:rPr lang="de-DE"/>
              <a:t>Titelmasterformat durch Klicken bearbeiten</a:t>
            </a:r>
            <a:endParaRPr lang="de-DE" dirty="0"/>
          </a:p>
        </p:txBody>
      </p:sp>
      <p:sp>
        <p:nvSpPr>
          <p:cNvPr id="3" name="Bildplatzhalt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27.10.2017, Version 1.0</a:t>
            </a:r>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de-DE" dirty="0"/>
              <a:t>Titelmasterformat durch Klicken bearbeiten</a:t>
            </a:r>
          </a:p>
        </p:txBody>
      </p:sp>
      <p:sp>
        <p:nvSpPr>
          <p:cNvPr id="3" name="Textplatzhalt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r>
              <a:rPr lang="de-DE"/>
              <a:t>27.10.2017, Version 1.0</a:t>
            </a:r>
            <a:endParaRPr lang="de-DE" dirty="0"/>
          </a:p>
        </p:txBody>
      </p:sp>
      <p:sp>
        <p:nvSpPr>
          <p:cNvPr id="5" name="Fußzeilenplatzhalt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de-DE" dirty="0"/>
          </a:p>
        </p:txBody>
      </p:sp>
      <p:sp>
        <p:nvSpPr>
          <p:cNvPr id="6" name="Foliennummernplatzhalt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de-DE" smtClean="0"/>
              <a:pPr/>
              <a:t>‹Nr.›</a:t>
            </a:fld>
            <a:endParaRPr lang="de-DE"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geoportal.bayern.de/bayernatlas/?topic=ba&amp;lang=de&amp;bgLayer=atkis&amp;catalogNodes=11,122,12&amp;X=5471583.64&amp;Y=4418376.04&amp;zoom=10&amp;layers=relief_t" TargetMode="External"/><Relationship Id="rId4" Type="http://schemas.openxmlformats.org/officeDocument/2006/relationships/hyperlink" Target="http://geodaten.bayern.d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geoportal.bayern.de/bayernatlas/?topic=ba&amp;lang=de&amp;bgLayer=atkis&amp;catalogNodes=11,122,12&amp;X=5471583.64&amp;Y=4418376.04&amp;zoom=10&amp;layers=relief_t" TargetMode="External"/><Relationship Id="rId4" Type="http://schemas.openxmlformats.org/officeDocument/2006/relationships/hyperlink" Target="http://geodaten.bayern.d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geoportal.bayern.de/bayernatlas/index.html?X=5469514.88&amp;Y=4445314.77&amp;zoom=10&amp;lang=de&amp;topic=ba&amp;bgLayer=atkis&amp;catalogNodes=12,122&amp;layers=relief_t" TargetMode="External"/><Relationship Id="rId4" Type="http://schemas.openxmlformats.org/officeDocument/2006/relationships/hyperlink" Target="http://geodaten.bayern.d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geoportal.bayern.de/bayernatlas/index.html?X=5469514.88&amp;Y=4445314.77&amp;zoom=10&amp;lang=de&amp;topic=ba&amp;bgLayer=atkis&amp;catalogNodes=12,122&amp;layers=relief_t" TargetMode="External"/><Relationship Id="rId4" Type="http://schemas.openxmlformats.org/officeDocument/2006/relationships/hyperlink" Target="http://geodaten.bayern.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geoportal.bayern.de/bayernatlas/?topic=ba&amp;lang=de&amp;catalogNodes=11,122&amp;bgLayer=atkis&amp;X=5472505.25&amp;Y=4450490.00&amp;zoom=10" TargetMode="External"/><Relationship Id="rId4" Type="http://schemas.openxmlformats.org/officeDocument/2006/relationships/hyperlink" Target="http://geodaten.bayern.d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geoportal.bayern.de/bayernatlas/index.html?X=5465884.10&amp;Y=4452006.89&amp;zoom=10&amp;lang=de&amp;topic=ba&amp;bgLayer=atkis&amp;catalogNodes=12,122&amp;layers=relief_t" TargetMode="External"/><Relationship Id="rId4" Type="http://schemas.openxmlformats.org/officeDocument/2006/relationships/hyperlink" Target="http://geodaten.bayern.d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eurogeographics.org/" TargetMode="Externa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geoportal.bayern.de/bayernatlas/index.html?X=5462997.33&amp;Y=4453517.66&amp;zoom=10&amp;lang=de&amp;topic=ba&amp;bgLayer=atkis&amp;catalogNodes=12,122&amp;layers=relief_t" TargetMode="External"/><Relationship Id="rId4" Type="http://schemas.openxmlformats.org/officeDocument/2006/relationships/hyperlink" Target="http://geodaten.bayern.d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buergerforum.schwarzenbruck.de/forum/main-forum/geplanter-ersatzneubau-fuer-die-hoechstspannungsleitung-zwischen-raitersaich-und-althei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landesentwicklung-bayern.de/teilfortschreibung-le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nwzonline.de/cloppenburg/wirtschaft/bartels-fuehlt-sich-hintergangen_a_32,0,52858649.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www.netzentwicklungsplan.de/sites/default/files/paragraphs-files/NEP_2030_2_Entwurf_Teil2.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andesentwicklung-bayern.de/fileadmin/user_upload/landesentwicklung/Dokumente_und_Cover/Instrumente/LEP_Beteiligungsverfahren_Feb_2017/LEP-Teilfortschreibung-2017/LEP_Teilfortschreibung_Feb_2018/180220_Begruendung_der_geaenderten_Festlegungen.pdf" TargetMode="External"/><Relationship Id="rId2" Type="http://schemas.openxmlformats.org/officeDocument/2006/relationships/hyperlink" Target="https://www.landesentwicklung-bayern.de/fileadmin/user_upload/landesentwicklung/Dokumente_und_Cover/Instrumente/LEP_Beteiligungsverfahren_Feb_2017/LEP-Teilfortschreibung-2017/170328_LEP_Vorbl._Verordn._Begr__002_.pdf"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bi-ezelsdorf.org/app/download/7004484361/BI-Ezelsdorf_2017-08-23_Antwort+von++Dr.+Martin+Elsberger.pdf?t=150482582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s://www.bund.net/fileadmin/user_upload_bund/publikationen/ressourcen_und_technik/ressourcen_schutz_vor_elektromagnetischen_feldern_hintergrund.pdf"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bund.net/fileadmin/user_upload_bund/publikationen/ressourcen_und_technik/ressourcen_schutz_vor_elektromagnetischen_feldern_hintergrund.pdf"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s://www.bund.net/fileadmin/user_upload_bund/publikationen/ressourcen_und_technik/ressourcen_schutz_vor_elektromagnetischen_feldern_hintergrund.pdf"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bund.net/fileadmin/user_upload_bund/publikationen/ressourcen_und_technik/ressourcen_schutz_vor_elektromagnetischen_feldern_hintergrund.pdf"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amazon.de/Systemwirtschaftlichkeit-Werner-Pfeiffer/dp/3525125720" TargetMode="External"/><Relationship Id="rId2" Type="http://schemas.openxmlformats.org/officeDocument/2006/relationships/hyperlink" Target="https://de.wikipedia.org/wiki/Werner_Pfeiffer" TargetMode="Externa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zobodat.at/pdf/Ber-Bayer-Akad-f-Natursch-u-Landschaftspfl_15_1991_0217-0225.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s://youtu.be/zV9kFtKxTLo"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arth.google.com/web/@49.36369198,11.18737678,340.5152496a,60689.620528d,35y,0h,0t,0r" TargetMode="External"/><Relationship Id="rId2" Type="http://schemas.openxmlformats.org/officeDocument/2006/relationships/hyperlink" Target="https://geoportal.bayern.de/bayernatla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17613" y="1101079"/>
            <a:ext cx="9753600" cy="3048001"/>
          </a:xfrm>
        </p:spPr>
        <p:txBody>
          <a:bodyPr/>
          <a:lstStyle/>
          <a:p>
            <a:br>
              <a:rPr lang="de-DE" dirty="0"/>
            </a:br>
            <a:r>
              <a:rPr lang="de-DE" dirty="0"/>
              <a:t>Präsentation</a:t>
            </a:r>
            <a:br>
              <a:rPr lang="de-DE" dirty="0"/>
            </a:br>
            <a:r>
              <a:rPr lang="de-DE" dirty="0"/>
              <a:t>der Bi-Allianz P53</a:t>
            </a:r>
          </a:p>
        </p:txBody>
      </p:sp>
      <p:sp>
        <p:nvSpPr>
          <p:cNvPr id="5" name="Untertitel 2">
            <a:extLst>
              <a:ext uri="{FF2B5EF4-FFF2-40B4-BE49-F238E27FC236}">
                <a16:creationId xmlns:a16="http://schemas.microsoft.com/office/drawing/2014/main" id="{02BEC6C6-E0EE-41C5-80CB-B8E4EDCFBE87}"/>
              </a:ext>
            </a:extLst>
          </p:cNvPr>
          <p:cNvSpPr txBox="1">
            <a:spLocks/>
          </p:cNvSpPr>
          <p:nvPr/>
        </p:nvSpPr>
        <p:spPr>
          <a:xfrm>
            <a:off x="1217612" y="4381128"/>
            <a:ext cx="10565432" cy="24322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nSpc>
                <a:spcPct val="110000"/>
              </a:lnSpc>
            </a:pPr>
            <a:r>
              <a:rPr lang="de-DE" sz="2100" dirty="0"/>
              <a:t>anlässlich der Einladung von Landrat Norbert Reh</a:t>
            </a:r>
          </a:p>
          <a:p>
            <a:pPr>
              <a:lnSpc>
                <a:spcPct val="110000"/>
              </a:lnSpc>
            </a:pPr>
            <a:r>
              <a:rPr lang="de-DE" sz="2100" dirty="0"/>
              <a:t>zum Allianztreffen am 23. März 2018, 19.00 Uhr </a:t>
            </a:r>
            <a:br>
              <a:rPr lang="de-DE" sz="2100" dirty="0"/>
            </a:br>
            <a:r>
              <a:rPr lang="de-DE" sz="2400" dirty="0"/>
              <a:t>im Sitzungssaal des Rathauses Schwarzenbruck</a:t>
            </a:r>
            <a:endParaRPr lang="de-DE" sz="2100" dirty="0"/>
          </a:p>
          <a:p>
            <a:pPr>
              <a:lnSpc>
                <a:spcPct val="110000"/>
              </a:lnSpc>
            </a:pPr>
            <a:endParaRPr lang="de-DE" sz="2100" dirty="0"/>
          </a:p>
          <a:p>
            <a:r>
              <a:rPr lang="de-DE" sz="2100" dirty="0"/>
              <a:t>Moderation: Markus Reuter, Sprecher der BI Ezelsdorf und BI-Allianz P53</a:t>
            </a:r>
            <a:br>
              <a:rPr lang="de-DE" sz="2100" dirty="0"/>
            </a:br>
            <a:endParaRPr lang="de-DE" sz="2100" dirty="0"/>
          </a:p>
          <a:p>
            <a:pPr>
              <a:lnSpc>
                <a:spcPct val="120000"/>
              </a:lnSpc>
            </a:pPr>
            <a:endParaRPr lang="de-DE" dirty="0"/>
          </a:p>
        </p:txBody>
      </p:sp>
      <p:sp>
        <p:nvSpPr>
          <p:cNvPr id="6" name="Inhaltsplatzhalter 2">
            <a:extLst>
              <a:ext uri="{FF2B5EF4-FFF2-40B4-BE49-F238E27FC236}">
                <a16:creationId xmlns:a16="http://schemas.microsoft.com/office/drawing/2014/main" id="{F4E63859-EE36-481A-B483-629DC3176A43}"/>
              </a:ext>
            </a:extLst>
          </p:cNvPr>
          <p:cNvSpPr txBox="1">
            <a:spLocks/>
          </p:cNvSpPr>
          <p:nvPr/>
        </p:nvSpPr>
        <p:spPr>
          <a:xfrm>
            <a:off x="1249554" y="-17582"/>
            <a:ext cx="5884910" cy="2464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marL="45720"/>
            <a:endParaRPr lang="de-DE" dirty="0"/>
          </a:p>
          <a:p>
            <a:pPr marL="45720"/>
            <a:endParaRPr lang="de-DE" dirty="0"/>
          </a:p>
          <a:p>
            <a:pPr marL="45720"/>
            <a:r>
              <a:rPr lang="de-DE" sz="2800" dirty="0"/>
              <a:t>„Demokratie ist eine anstrengende Staatsform.“</a:t>
            </a:r>
            <a:br>
              <a:rPr lang="de-DE" dirty="0"/>
            </a:br>
            <a:endParaRPr lang="de-DE" dirty="0"/>
          </a:p>
          <a:p>
            <a:pPr marL="45720" algn="r"/>
            <a:r>
              <a:rPr lang="de-DE" sz="1600" dirty="0"/>
              <a:t>Bundespräsident Frank-Walter Steinmeier</a:t>
            </a:r>
            <a:br>
              <a:rPr lang="de-DE" sz="1600" dirty="0"/>
            </a:br>
            <a:r>
              <a:rPr lang="de-DE" sz="1600" dirty="0"/>
              <a:t>Mainz, 19.03.2018</a:t>
            </a:r>
          </a:p>
        </p:txBody>
      </p:sp>
      <p:pic>
        <p:nvPicPr>
          <p:cNvPr id="7" name="Grafik 6">
            <a:extLst>
              <a:ext uri="{FF2B5EF4-FFF2-40B4-BE49-F238E27FC236}">
                <a16:creationId xmlns:a16="http://schemas.microsoft.com/office/drawing/2014/main" id="{362C98C2-29AC-4827-8311-D34A048CD13A}"/>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7886624" y="2852936"/>
            <a:ext cx="3536380" cy="23465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6" name="Picture 2" descr="Pixabay_stop-1013732_1920">
            <a:extLst>
              <a:ext uri="{FF2B5EF4-FFF2-40B4-BE49-F238E27FC236}">
                <a16:creationId xmlns:a16="http://schemas.microsoft.com/office/drawing/2014/main" id="{5002E538-EF73-4A7B-AEE9-35BA798ECF2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2724" y="908720"/>
            <a:ext cx="3983371" cy="3983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128810"/>
            <a:ext cx="9753600" cy="1325562"/>
          </a:xfrm>
        </p:spPr>
        <p:txBody>
          <a:bodyPr/>
          <a:lstStyle/>
          <a:p>
            <a:r>
              <a:rPr lang="de-DE" dirty="0"/>
              <a:t>Trassendörfer </a:t>
            </a:r>
            <a:r>
              <a:rPr lang="de-DE" dirty="0" err="1"/>
              <a:t>Raitersaich</a:t>
            </a:r>
            <a:r>
              <a:rPr lang="de-DE" dirty="0"/>
              <a:t>/</a:t>
            </a:r>
            <a:r>
              <a:rPr lang="de-DE" dirty="0" err="1"/>
              <a:t>Clarsbach</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10</a:t>
            </a:fld>
            <a:endParaRPr lang="de-DE" dirty="0"/>
          </a:p>
        </p:txBody>
      </p:sp>
      <p:sp>
        <p:nvSpPr>
          <p:cNvPr id="6" name="Fußzeilenplatzhalter 5"/>
          <p:cNvSpPr>
            <a:spLocks noGrp="1"/>
          </p:cNvSpPr>
          <p:nvPr>
            <p:ph type="ftr" sz="quarter" idx="11"/>
          </p:nvPr>
        </p:nvSpPr>
        <p:spPr>
          <a:xfrm>
            <a:off x="837828" y="6338616"/>
            <a:ext cx="9433145" cy="466551"/>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br>
              <a:rPr lang="de-DE" sz="900" cap="none" dirty="0"/>
            </a:br>
            <a:r>
              <a:rPr lang="de-DE" sz="900" cap="none" dirty="0"/>
              <a:t>in: </a:t>
            </a:r>
            <a:r>
              <a:rPr lang="de-DE" sz="900" cap="none" dirty="0">
                <a:hlinkClick r:id="rId5"/>
              </a:rPr>
              <a:t>https://geoportal.bayern.de/bayernatlas/?topic=ba&amp;lang=de&amp;bgLayer=atkis&amp;catalogNodes=11,122,12&amp;X=5471583.64&amp;Y=4418376.04&amp;zoom=10&amp;layers=relief_t</a:t>
            </a:r>
            <a:endParaRPr lang="de-DE" sz="1050" dirty="0"/>
          </a:p>
        </p:txBody>
      </p:sp>
      <p:pic>
        <p:nvPicPr>
          <p:cNvPr id="3" name="Grafik 2">
            <a:extLst>
              <a:ext uri="{FF2B5EF4-FFF2-40B4-BE49-F238E27FC236}">
                <a16:creationId xmlns:a16="http://schemas.microsoft.com/office/drawing/2014/main" id="{3825FD75-031B-47C2-BF1B-00A2CD4D36AC}"/>
              </a:ext>
            </a:extLst>
          </p:cNvPr>
          <p:cNvPicPr>
            <a:picLocks noChangeAspect="1"/>
          </p:cNvPicPr>
          <p:nvPr/>
        </p:nvPicPr>
        <p:blipFill>
          <a:blip r:embed="rId6"/>
          <a:stretch>
            <a:fillRect/>
          </a:stretch>
        </p:blipFill>
        <p:spPr>
          <a:xfrm>
            <a:off x="925442" y="1192075"/>
            <a:ext cx="10041583" cy="5146541"/>
          </a:xfrm>
          <a:prstGeom prst="rect">
            <a:avLst/>
          </a:prstGeom>
        </p:spPr>
      </p:pic>
    </p:spTree>
    <p:extLst>
      <p:ext uri="{BB962C8B-B14F-4D97-AF65-F5344CB8AC3E}">
        <p14:creationId xmlns:p14="http://schemas.microsoft.com/office/powerpoint/2010/main" val="36252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3" y="-200818"/>
            <a:ext cx="10604419" cy="1325562"/>
          </a:xfrm>
        </p:spPr>
        <p:txBody>
          <a:bodyPr/>
          <a:lstStyle/>
          <a:p>
            <a:r>
              <a:rPr lang="de-DE" dirty="0"/>
              <a:t>Trassenengpass Katzwang/Kornburg</a:t>
            </a:r>
          </a:p>
        </p:txBody>
      </p:sp>
      <p:sp>
        <p:nvSpPr>
          <p:cNvPr id="4" name="Foliennummernplatzhalter 3"/>
          <p:cNvSpPr>
            <a:spLocks noGrp="1"/>
          </p:cNvSpPr>
          <p:nvPr>
            <p:ph type="sldNum" sz="quarter" idx="12"/>
          </p:nvPr>
        </p:nvSpPr>
        <p:spPr/>
        <p:txBody>
          <a:bodyPr/>
          <a:lstStyle/>
          <a:p>
            <a:fld id="{F36C87F6-986D-49E6-AF40-1B3A1EE8064D}" type="slidenum">
              <a:rPr lang="de-DE" smtClean="0"/>
              <a:t>11</a:t>
            </a:fld>
            <a:endParaRPr lang="de-DE" dirty="0"/>
          </a:p>
        </p:txBody>
      </p:sp>
      <p:sp>
        <p:nvSpPr>
          <p:cNvPr id="6" name="Fußzeilenplatzhalter 5"/>
          <p:cNvSpPr>
            <a:spLocks noGrp="1"/>
          </p:cNvSpPr>
          <p:nvPr>
            <p:ph type="ftr" sz="quarter" idx="11"/>
          </p:nvPr>
        </p:nvSpPr>
        <p:spPr>
          <a:xfrm>
            <a:off x="366794" y="6243664"/>
            <a:ext cx="9433145" cy="533650"/>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br>
              <a:rPr lang="de-DE" sz="900" cap="none" dirty="0"/>
            </a:br>
            <a:r>
              <a:rPr lang="de-DE" sz="900" cap="none" dirty="0"/>
              <a:t>in: </a:t>
            </a:r>
            <a:r>
              <a:rPr lang="de-DE" sz="900" cap="none" dirty="0">
                <a:hlinkClick r:id="rId5"/>
              </a:rPr>
              <a:t>https://geoportal.bayern.de/bayernatlas/?topic=ba&amp;lang=de&amp;bgLayer=atkis&amp;catalogNodes=11,122,12&amp;X=5471583.64&amp;Y=4418376.04&amp;zoom=10&amp;layers=relief_t</a:t>
            </a:r>
            <a:endParaRPr lang="de-DE" sz="1050" dirty="0"/>
          </a:p>
        </p:txBody>
      </p:sp>
      <p:sp>
        <p:nvSpPr>
          <p:cNvPr id="9" name="Inhaltsplatzhalter 8">
            <a:extLst>
              <a:ext uri="{FF2B5EF4-FFF2-40B4-BE49-F238E27FC236}">
                <a16:creationId xmlns:a16="http://schemas.microsoft.com/office/drawing/2014/main" id="{67C704ED-52BC-4C47-8777-A7A7836FC13B}"/>
              </a:ext>
            </a:extLst>
          </p:cNvPr>
          <p:cNvSpPr>
            <a:spLocks noGrp="1"/>
          </p:cNvSpPr>
          <p:nvPr>
            <p:ph idx="1"/>
          </p:nvPr>
        </p:nvSpPr>
        <p:spPr/>
        <p:txBody>
          <a:bodyPr/>
          <a:lstStyle/>
          <a:p>
            <a:endParaRPr lang="de-DE"/>
          </a:p>
        </p:txBody>
      </p:sp>
      <p:pic>
        <p:nvPicPr>
          <p:cNvPr id="10" name="Grafik 9">
            <a:extLst>
              <a:ext uri="{FF2B5EF4-FFF2-40B4-BE49-F238E27FC236}">
                <a16:creationId xmlns:a16="http://schemas.microsoft.com/office/drawing/2014/main" id="{D429EB4C-6445-47D6-BEF2-B7C2DDAC625D}"/>
              </a:ext>
            </a:extLst>
          </p:cNvPr>
          <p:cNvPicPr>
            <a:picLocks noChangeAspect="1"/>
          </p:cNvPicPr>
          <p:nvPr/>
        </p:nvPicPr>
        <p:blipFill>
          <a:blip r:embed="rId6"/>
          <a:stretch>
            <a:fillRect/>
          </a:stretch>
        </p:blipFill>
        <p:spPr>
          <a:xfrm>
            <a:off x="382911" y="1111139"/>
            <a:ext cx="11423005" cy="5183384"/>
          </a:xfrm>
          <a:prstGeom prst="rect">
            <a:avLst/>
          </a:prstGeom>
        </p:spPr>
      </p:pic>
    </p:spTree>
    <p:extLst>
      <p:ext uri="{BB962C8B-B14F-4D97-AF65-F5344CB8AC3E}">
        <p14:creationId xmlns:p14="http://schemas.microsoft.com/office/powerpoint/2010/main" val="194150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57649-5449-4010-8C70-BA3188414589}"/>
              </a:ext>
            </a:extLst>
          </p:cNvPr>
          <p:cNvSpPr>
            <a:spLocks noGrp="1"/>
          </p:cNvSpPr>
          <p:nvPr>
            <p:ph type="title"/>
          </p:nvPr>
        </p:nvSpPr>
        <p:spPr>
          <a:xfrm>
            <a:off x="1217613" y="332656"/>
            <a:ext cx="9753600" cy="907504"/>
          </a:xfrm>
        </p:spPr>
        <p:txBody>
          <a:bodyPr/>
          <a:lstStyle/>
          <a:p>
            <a:r>
              <a:rPr lang="de-DE" dirty="0"/>
              <a:t>Trassendorf Wendelstein</a:t>
            </a:r>
          </a:p>
        </p:txBody>
      </p:sp>
      <p:sp>
        <p:nvSpPr>
          <p:cNvPr id="4" name="Foliennummernplatzhalter 3">
            <a:extLst>
              <a:ext uri="{FF2B5EF4-FFF2-40B4-BE49-F238E27FC236}">
                <a16:creationId xmlns:a16="http://schemas.microsoft.com/office/drawing/2014/main" id="{C8C2868F-03B4-43BF-96C8-2B7880A9E016}"/>
              </a:ext>
            </a:extLst>
          </p:cNvPr>
          <p:cNvSpPr>
            <a:spLocks noGrp="1"/>
          </p:cNvSpPr>
          <p:nvPr>
            <p:ph type="sldNum" sz="quarter" idx="12"/>
          </p:nvPr>
        </p:nvSpPr>
        <p:spPr/>
        <p:txBody>
          <a:bodyPr/>
          <a:lstStyle/>
          <a:p>
            <a:fld id="{F36C87F6-986D-49E6-AF40-1B3A1EE8064D}" type="slidenum">
              <a:rPr lang="de-DE" smtClean="0"/>
              <a:t>12</a:t>
            </a:fld>
            <a:endParaRPr lang="de-DE" dirty="0"/>
          </a:p>
        </p:txBody>
      </p:sp>
      <p:sp>
        <p:nvSpPr>
          <p:cNvPr id="6" name="Fußzeilenplatzhalter 5">
            <a:extLst>
              <a:ext uri="{FF2B5EF4-FFF2-40B4-BE49-F238E27FC236}">
                <a16:creationId xmlns:a16="http://schemas.microsoft.com/office/drawing/2014/main" id="{40240C5E-39BE-4831-A691-A76433E1EFC2}"/>
              </a:ext>
            </a:extLst>
          </p:cNvPr>
          <p:cNvSpPr>
            <a:spLocks noGrp="1"/>
          </p:cNvSpPr>
          <p:nvPr>
            <p:ph type="ftr" sz="quarter" idx="11"/>
          </p:nvPr>
        </p:nvSpPr>
        <p:spPr>
          <a:xfrm>
            <a:off x="366699" y="6215151"/>
            <a:ext cx="9629326" cy="466551"/>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r>
              <a:rPr lang="de-DE" sz="900" cap="none" dirty="0"/>
              <a:t> in: </a:t>
            </a:r>
            <a:r>
              <a:rPr lang="de-DE" sz="900" cap="none" dirty="0">
                <a:hlinkClick r:id="rId5"/>
              </a:rPr>
              <a:t>https://geoportal.bayern.de/bayernatlas/index.html?X=5469514.88&amp;Y=4445314.77&amp;zoom=10&amp;lang=de&amp;topic=ba&amp;bgLayer=atkis&amp;catalogNodes=12,122&amp;layers=relief_t</a:t>
            </a:r>
            <a:r>
              <a:rPr lang="de-DE" sz="900" dirty="0"/>
              <a:t> </a:t>
            </a:r>
          </a:p>
        </p:txBody>
      </p:sp>
      <p:pic>
        <p:nvPicPr>
          <p:cNvPr id="8" name="Grafik 7">
            <a:extLst>
              <a:ext uri="{FF2B5EF4-FFF2-40B4-BE49-F238E27FC236}">
                <a16:creationId xmlns:a16="http://schemas.microsoft.com/office/drawing/2014/main" id="{E5492930-FA7D-444C-8C4F-E7BAE9569218}"/>
              </a:ext>
            </a:extLst>
          </p:cNvPr>
          <p:cNvPicPr>
            <a:picLocks noChangeAspect="1"/>
          </p:cNvPicPr>
          <p:nvPr/>
        </p:nvPicPr>
        <p:blipFill>
          <a:blip r:embed="rId6"/>
          <a:stretch>
            <a:fillRect/>
          </a:stretch>
        </p:blipFill>
        <p:spPr>
          <a:xfrm>
            <a:off x="366699" y="1212780"/>
            <a:ext cx="11358963" cy="5024532"/>
          </a:xfrm>
          <a:prstGeom prst="rect">
            <a:avLst/>
          </a:prstGeom>
        </p:spPr>
      </p:pic>
    </p:spTree>
    <p:extLst>
      <p:ext uri="{BB962C8B-B14F-4D97-AF65-F5344CB8AC3E}">
        <p14:creationId xmlns:p14="http://schemas.microsoft.com/office/powerpoint/2010/main" val="54400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a:t>
            </a:r>
            <a:r>
              <a:rPr lang="de-DE" dirty="0" err="1"/>
              <a:t>Schwarzenbruck</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13</a:t>
            </a:fld>
            <a:endParaRPr lang="de-DE" dirty="0"/>
          </a:p>
        </p:txBody>
      </p:sp>
      <p:sp>
        <p:nvSpPr>
          <p:cNvPr id="6" name="Fußzeilenplatzhalter 5"/>
          <p:cNvSpPr>
            <a:spLocks noGrp="1"/>
          </p:cNvSpPr>
          <p:nvPr>
            <p:ph type="ftr" sz="quarter" idx="11"/>
          </p:nvPr>
        </p:nvSpPr>
        <p:spPr>
          <a:xfrm>
            <a:off x="405779" y="5746370"/>
            <a:ext cx="9629326" cy="536105"/>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br>
              <a:rPr lang="de-DE" sz="900" cap="none" dirty="0"/>
            </a:br>
            <a:r>
              <a:rPr lang="de-DE" sz="900" cap="none" dirty="0"/>
              <a:t>in: </a:t>
            </a:r>
            <a:r>
              <a:rPr lang="de-DE" sz="900" cap="none" dirty="0">
                <a:hlinkClick r:id="rId5"/>
              </a:rPr>
              <a:t>https://geoportal.bayern.de/bayernatlas/index.html?X=5469514.88&amp;Y=4445314.77&amp;zoom=10&amp;lang=de&amp;topic=ba&amp;bgLayer=atkis&amp;catalogNodes=12,122&amp;layers=relief_t</a:t>
            </a:r>
            <a:r>
              <a:rPr lang="de-DE" sz="900" dirty="0"/>
              <a:t> </a:t>
            </a:r>
          </a:p>
        </p:txBody>
      </p:sp>
      <p:pic>
        <p:nvPicPr>
          <p:cNvPr id="12" name="Inhaltsplatzhalter 11"/>
          <p:cNvPicPr>
            <a:picLocks noGrp="1" noChangeAspect="1"/>
          </p:cNvPicPr>
          <p:nvPr>
            <p:ph idx="1"/>
          </p:nvPr>
        </p:nvPicPr>
        <p:blipFill>
          <a:blip r:embed="rId6"/>
          <a:stretch>
            <a:fillRect/>
          </a:stretch>
        </p:blipFill>
        <p:spPr>
          <a:xfrm>
            <a:off x="405779" y="1325128"/>
            <a:ext cx="11206127" cy="4408127"/>
          </a:xfrm>
          <a:prstGeom prst="rect">
            <a:avLst/>
          </a:prstGeom>
        </p:spPr>
      </p:pic>
    </p:spTree>
    <p:extLst>
      <p:ext uri="{BB962C8B-B14F-4D97-AF65-F5344CB8AC3E}">
        <p14:creationId xmlns:p14="http://schemas.microsoft.com/office/powerpoint/2010/main" val="206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Winkelhaid</a:t>
            </a:r>
          </a:p>
        </p:txBody>
      </p:sp>
      <p:sp>
        <p:nvSpPr>
          <p:cNvPr id="4" name="Foliennummernplatzhalter 3"/>
          <p:cNvSpPr>
            <a:spLocks noGrp="1"/>
          </p:cNvSpPr>
          <p:nvPr>
            <p:ph type="sldNum" sz="quarter" idx="12"/>
          </p:nvPr>
        </p:nvSpPr>
        <p:spPr/>
        <p:txBody>
          <a:bodyPr/>
          <a:lstStyle/>
          <a:p>
            <a:fld id="{F36C87F6-986D-49E6-AF40-1B3A1EE8064D}" type="slidenum">
              <a:rPr lang="de-DE" smtClean="0"/>
              <a:t>14</a:t>
            </a:fld>
            <a:endParaRPr lang="de-DE" dirty="0"/>
          </a:p>
        </p:txBody>
      </p:sp>
      <p:sp>
        <p:nvSpPr>
          <p:cNvPr id="6" name="Fußzeilenplatzhalter 5"/>
          <p:cNvSpPr>
            <a:spLocks noGrp="1"/>
          </p:cNvSpPr>
          <p:nvPr>
            <p:ph type="ftr" sz="quarter" idx="11"/>
          </p:nvPr>
        </p:nvSpPr>
        <p:spPr>
          <a:xfrm>
            <a:off x="0" y="5656263"/>
            <a:ext cx="9433145" cy="533650"/>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br>
              <a:rPr lang="de-DE" sz="900" cap="none" dirty="0"/>
            </a:br>
            <a:r>
              <a:rPr lang="de-DE" sz="900" cap="none" dirty="0"/>
              <a:t>in: </a:t>
            </a:r>
            <a:r>
              <a:rPr lang="de-DE" sz="900" cap="none" dirty="0">
                <a:hlinkClick r:id="rId5"/>
              </a:rPr>
              <a:t>https://geoportal.bayern.de/bayernatlas/?topic=ba&amp;lang=de&amp;catalogNodes=11,122&amp;bgLayer=atkis&amp;X=5472505.25&amp;Y=4450490.00&amp;zoom=10</a:t>
            </a:r>
            <a:endParaRPr lang="de-DE" sz="1050" dirty="0"/>
          </a:p>
        </p:txBody>
      </p:sp>
      <p:pic>
        <p:nvPicPr>
          <p:cNvPr id="1026" name="Picture 2" descr="C:\Users\MARKUS~1.HPE\AppData\Local\Temp\SNAGHTML5e28f81.PNG">
            <a:extLst>
              <a:ext uri="{FF2B5EF4-FFF2-40B4-BE49-F238E27FC236}">
                <a16:creationId xmlns:a16="http://schemas.microsoft.com/office/drawing/2014/main" id="{72339FCD-A656-4272-955C-695984D62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1738"/>
            <a:ext cx="12188825" cy="445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2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a:t>
            </a:r>
            <a:r>
              <a:rPr lang="de-DE" dirty="0" err="1"/>
              <a:t>Ezelsdorf</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15</a:t>
            </a:fld>
            <a:endParaRPr lang="de-DE" dirty="0"/>
          </a:p>
        </p:txBody>
      </p:sp>
      <p:sp>
        <p:nvSpPr>
          <p:cNvPr id="6" name="Fußzeilenplatzhalter 5"/>
          <p:cNvSpPr>
            <a:spLocks noGrp="1"/>
          </p:cNvSpPr>
          <p:nvPr>
            <p:ph type="ftr" sz="quarter" idx="11"/>
          </p:nvPr>
        </p:nvSpPr>
        <p:spPr>
          <a:xfrm>
            <a:off x="749050" y="6396125"/>
            <a:ext cx="9433145" cy="285577"/>
          </a:xfrm>
        </p:spPr>
        <p:txBody>
          <a:bodyPr/>
          <a:lstStyle/>
          <a:p>
            <a:r>
              <a:rPr lang="de-DE" sz="800" cap="none" dirty="0"/>
              <a:t>©  Daten: Landesamt für Digitalisierung, Breitband und Vermessung </a:t>
            </a:r>
            <a:r>
              <a:rPr lang="de-DE" sz="800" cap="none" dirty="0" err="1">
                <a:hlinkClick r:id="rId3"/>
              </a:rPr>
              <a:t>EuroGeographics</a:t>
            </a:r>
            <a:r>
              <a:rPr lang="de-DE" sz="800" cap="none" dirty="0"/>
              <a:t> </a:t>
            </a:r>
            <a:r>
              <a:rPr lang="de-DE" sz="800" cap="none" dirty="0">
                <a:hlinkClick r:id="rId4"/>
              </a:rPr>
              <a:t>Bayerische Vermessungsverwaltung</a:t>
            </a:r>
            <a:br>
              <a:rPr lang="de-DE" sz="800" cap="none" dirty="0"/>
            </a:br>
            <a:r>
              <a:rPr lang="de-DE" sz="800" cap="none" dirty="0"/>
              <a:t>in: </a:t>
            </a:r>
            <a:r>
              <a:rPr lang="de-DE" sz="800" cap="none" dirty="0">
                <a:hlinkClick r:id="rId5"/>
              </a:rPr>
              <a:t>https://geoportal.bayern.de/bayernatlas/index.html?X=5465884.10&amp;Y=4452006.89&amp;zoom=10&amp;lang=de&amp;topic=ba&amp;bgLayer=atkis&amp;catalogNodes=12,122&amp;layers=relief_t</a:t>
            </a:r>
            <a:endParaRPr lang="de-DE" sz="800" cap="none" dirty="0"/>
          </a:p>
          <a:p>
            <a:endParaRPr lang="de-DE" dirty="0"/>
          </a:p>
          <a:p>
            <a:r>
              <a:rPr lang="de-DE" dirty="0"/>
              <a:t> </a:t>
            </a:r>
          </a:p>
        </p:txBody>
      </p:sp>
      <p:pic>
        <p:nvPicPr>
          <p:cNvPr id="9" name="Inhaltsplatzhalter 8"/>
          <p:cNvPicPr>
            <a:picLocks noGrp="1" noChangeAspect="1"/>
          </p:cNvPicPr>
          <p:nvPr>
            <p:ph idx="1"/>
          </p:nvPr>
        </p:nvPicPr>
        <p:blipFill>
          <a:blip r:embed="rId6"/>
          <a:stretch>
            <a:fillRect/>
          </a:stretch>
        </p:blipFill>
        <p:spPr>
          <a:xfrm>
            <a:off x="749050" y="1124744"/>
            <a:ext cx="9643247" cy="5038105"/>
          </a:xfrm>
          <a:prstGeom prst="rect">
            <a:avLst/>
          </a:prstGeom>
        </p:spPr>
      </p:pic>
    </p:spTree>
    <p:extLst>
      <p:ext uri="{BB962C8B-B14F-4D97-AF65-F5344CB8AC3E}">
        <p14:creationId xmlns:p14="http://schemas.microsoft.com/office/powerpoint/2010/main" val="37861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Postbauer-</a:t>
            </a:r>
            <a:r>
              <a:rPr lang="de-DE" dirty="0" err="1"/>
              <a:t>Heng</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16</a:t>
            </a:fld>
            <a:endParaRPr lang="de-DE" dirty="0"/>
          </a:p>
        </p:txBody>
      </p:sp>
      <p:sp>
        <p:nvSpPr>
          <p:cNvPr id="6" name="Fußzeilenplatzhalter 5"/>
          <p:cNvSpPr>
            <a:spLocks noGrp="1"/>
          </p:cNvSpPr>
          <p:nvPr>
            <p:ph type="ftr" sz="quarter" idx="11"/>
          </p:nvPr>
        </p:nvSpPr>
        <p:spPr>
          <a:xfrm>
            <a:off x="928785" y="6381328"/>
            <a:ext cx="10061374" cy="390861"/>
          </a:xfrm>
        </p:spPr>
        <p:txBody>
          <a:bodyPr/>
          <a:lstStyle/>
          <a:p>
            <a:r>
              <a:rPr lang="de-DE" sz="900" cap="none" dirty="0"/>
              <a:t>©  Daten: Landesamt für Digitalisierung, Breitband und Vermessung </a:t>
            </a:r>
            <a:r>
              <a:rPr lang="de-DE" sz="900" cap="none" dirty="0" err="1">
                <a:hlinkClick r:id="rId3"/>
              </a:rPr>
              <a:t>EuroGeographics</a:t>
            </a:r>
            <a:r>
              <a:rPr lang="de-DE" sz="900" cap="none" dirty="0"/>
              <a:t> </a:t>
            </a:r>
            <a:r>
              <a:rPr lang="de-DE" sz="900" cap="none" dirty="0">
                <a:hlinkClick r:id="rId4"/>
              </a:rPr>
              <a:t>Bayerische Vermessungsverwaltung</a:t>
            </a:r>
            <a:br>
              <a:rPr lang="de-DE" sz="900" cap="none" dirty="0"/>
            </a:br>
            <a:r>
              <a:rPr lang="de-DE" sz="900" cap="none" dirty="0"/>
              <a:t>in: </a:t>
            </a:r>
            <a:r>
              <a:rPr lang="de-DE" sz="900" cap="none" dirty="0">
                <a:hlinkClick r:id="rId5"/>
              </a:rPr>
              <a:t>https://geoportal.bayern.de/bayernatlas/index.html?X=5462997.33&amp;Y=4453517.66&amp;zoom=10&amp;lang=de&amp;topic=ba&amp;bgLayer=atkis&amp;catalogNodes=12,122&amp;layers=relief_t</a:t>
            </a:r>
            <a:endParaRPr lang="de-DE" sz="900" dirty="0"/>
          </a:p>
          <a:p>
            <a:r>
              <a:rPr lang="de-DE" sz="900" dirty="0"/>
              <a:t> </a:t>
            </a:r>
          </a:p>
        </p:txBody>
      </p:sp>
      <p:pic>
        <p:nvPicPr>
          <p:cNvPr id="3" name="Grafik 2">
            <a:extLst>
              <a:ext uri="{FF2B5EF4-FFF2-40B4-BE49-F238E27FC236}">
                <a16:creationId xmlns:a16="http://schemas.microsoft.com/office/drawing/2014/main" id="{FA8AEAF7-5CCD-4D5C-9533-E3FDDBF3BAE9}"/>
              </a:ext>
            </a:extLst>
          </p:cNvPr>
          <p:cNvPicPr>
            <a:picLocks noChangeAspect="1"/>
          </p:cNvPicPr>
          <p:nvPr/>
        </p:nvPicPr>
        <p:blipFill>
          <a:blip r:embed="rId6"/>
          <a:stretch>
            <a:fillRect/>
          </a:stretch>
        </p:blipFill>
        <p:spPr>
          <a:xfrm>
            <a:off x="9531211" y="1166280"/>
            <a:ext cx="2556254" cy="3745527"/>
          </a:xfrm>
          <a:prstGeom prst="rect">
            <a:avLst/>
          </a:prstGeom>
        </p:spPr>
      </p:pic>
      <p:pic>
        <p:nvPicPr>
          <p:cNvPr id="1026" name="Picture 2" descr="C:\Users\Markus.HPEnvydv7\AppData\Local\Temp\SNAGHTML3cf4fb.PN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942043" y="1166280"/>
            <a:ext cx="8568951" cy="5282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B9C71E-2D14-431A-9DCD-3BD0D2F235F3}"/>
              </a:ext>
            </a:extLst>
          </p:cNvPr>
          <p:cNvSpPr txBox="1"/>
          <p:nvPr/>
        </p:nvSpPr>
        <p:spPr>
          <a:xfrm>
            <a:off x="9816954" y="5085184"/>
            <a:ext cx="2104677" cy="674031"/>
          </a:xfrm>
          <a:prstGeom prst="rect">
            <a:avLst/>
          </a:prstGeom>
          <a:noFill/>
        </p:spPr>
        <p:txBody>
          <a:bodyPr wrap="square" rtlCol="0">
            <a:spAutoFit/>
          </a:bodyPr>
          <a:lstStyle/>
          <a:p>
            <a:pPr>
              <a:lnSpc>
                <a:spcPct val="90000"/>
              </a:lnSpc>
            </a:pPr>
            <a:r>
              <a:rPr lang="de-DE" sz="1050" dirty="0"/>
              <a:t>Quelle: Chat zwischen Bürgermeister Horst Kratzer und einem Anwohner,</a:t>
            </a:r>
            <a:br>
              <a:rPr lang="de-DE" sz="1050" dirty="0"/>
            </a:br>
            <a:r>
              <a:rPr lang="de-DE" sz="1050" dirty="0"/>
              <a:t>in: Facebook</a:t>
            </a:r>
          </a:p>
        </p:txBody>
      </p:sp>
    </p:spTree>
    <p:extLst>
      <p:ext uri="{BB962C8B-B14F-4D97-AF65-F5344CB8AC3E}">
        <p14:creationId xmlns:p14="http://schemas.microsoft.com/office/powerpoint/2010/main" val="384255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3A340-403D-41DA-B146-403BAA16B8C1}"/>
              </a:ext>
            </a:extLst>
          </p:cNvPr>
          <p:cNvSpPr>
            <a:spLocks noGrp="1"/>
          </p:cNvSpPr>
          <p:nvPr>
            <p:ph type="title"/>
          </p:nvPr>
        </p:nvSpPr>
        <p:spPr/>
        <p:txBody>
          <a:bodyPr/>
          <a:lstStyle/>
          <a:p>
            <a:r>
              <a:rPr lang="de-DE" dirty="0"/>
              <a:t>Ziele</a:t>
            </a:r>
          </a:p>
        </p:txBody>
      </p:sp>
      <p:sp>
        <p:nvSpPr>
          <p:cNvPr id="3" name="Inhaltsplatzhalter 2">
            <a:extLst>
              <a:ext uri="{FF2B5EF4-FFF2-40B4-BE49-F238E27FC236}">
                <a16:creationId xmlns:a16="http://schemas.microsoft.com/office/drawing/2014/main" id="{7AB4D6E6-6787-4C59-A426-D8A7D83CF472}"/>
              </a:ext>
            </a:extLst>
          </p:cNvPr>
          <p:cNvSpPr>
            <a:spLocks noGrp="1"/>
          </p:cNvSpPr>
          <p:nvPr>
            <p:ph idx="1"/>
          </p:nvPr>
        </p:nvSpPr>
        <p:spPr>
          <a:xfrm>
            <a:off x="1217614" y="1828800"/>
            <a:ext cx="9753600" cy="5029200"/>
          </a:xfrm>
        </p:spPr>
        <p:txBody>
          <a:bodyPr>
            <a:normAutofit fontScale="85000" lnSpcReduction="20000"/>
          </a:bodyPr>
          <a:lstStyle/>
          <a:p>
            <a:pPr>
              <a:lnSpc>
                <a:spcPct val="110000"/>
              </a:lnSpc>
              <a:buFont typeface="Wingdings" panose="05000000000000000000" pitchFamily="2" charset="2"/>
              <a:buChar char="§"/>
            </a:pPr>
            <a:r>
              <a:rPr lang="de-DE" dirty="0"/>
              <a:t>Konsequente Einhaltung der 400/200 m-Abstandsregelung zwischen</a:t>
            </a:r>
            <a:br>
              <a:rPr lang="de-DE" dirty="0"/>
            </a:br>
            <a:r>
              <a:rPr lang="de-DE" dirty="0"/>
              <a:t>Höchstspannungsleitungen und Wohnbevölkerung. </a:t>
            </a:r>
            <a:r>
              <a:rPr lang="de-DE" b="1" dirty="0"/>
              <a:t>Gleiches Recht</a:t>
            </a:r>
            <a:br>
              <a:rPr lang="de-DE" dirty="0"/>
            </a:br>
            <a:r>
              <a:rPr lang="de-DE" b="1" dirty="0"/>
              <a:t>für alle </a:t>
            </a:r>
            <a:r>
              <a:rPr lang="de-DE" dirty="0"/>
              <a:t>- keine Ausnahmen gegen den Willen der Betroffenen.   </a:t>
            </a:r>
          </a:p>
          <a:p>
            <a:pPr>
              <a:lnSpc>
                <a:spcPct val="110000"/>
              </a:lnSpc>
              <a:buFont typeface="Wingdings" panose="05000000000000000000" pitchFamily="2" charset="2"/>
              <a:buChar char="§"/>
            </a:pPr>
            <a:r>
              <a:rPr lang="de-DE" dirty="0">
                <a:solidFill>
                  <a:schemeClr val="bg2">
                    <a:lumMod val="50000"/>
                  </a:schemeClr>
                </a:solidFill>
              </a:rPr>
              <a:t>Sicherstellung der im LEP und NEP zugesagten </a:t>
            </a:r>
            <a:r>
              <a:rPr lang="de-DE" b="1" dirty="0">
                <a:solidFill>
                  <a:schemeClr val="bg2">
                    <a:lumMod val="50000"/>
                  </a:schemeClr>
                </a:solidFill>
              </a:rPr>
              <a:t>Ermessensspielräume</a:t>
            </a:r>
            <a:r>
              <a:rPr lang="de-DE" dirty="0">
                <a:solidFill>
                  <a:schemeClr val="bg2">
                    <a:lumMod val="50000"/>
                  </a:schemeClr>
                </a:solidFill>
              </a:rPr>
              <a:t> in der Trassenplanung zu Gunsten der Wohnbevölkerung.</a:t>
            </a:r>
            <a:endParaRPr lang="de-DE" dirty="0"/>
          </a:p>
          <a:p>
            <a:pPr>
              <a:lnSpc>
                <a:spcPct val="110000"/>
              </a:lnSpc>
              <a:buFont typeface="Wingdings" panose="05000000000000000000" pitchFamily="2" charset="2"/>
              <a:buChar char="§"/>
            </a:pPr>
            <a:r>
              <a:rPr lang="de-DE" dirty="0">
                <a:solidFill>
                  <a:srgbClr val="FF0000"/>
                </a:solidFill>
              </a:rPr>
              <a:t>Kein</a:t>
            </a:r>
            <a:r>
              <a:rPr lang="de-DE" dirty="0"/>
              <a:t> Sankt-Florians-Prinzip – sondern g</a:t>
            </a:r>
            <a:r>
              <a:rPr lang="de-DE" sz="2500" dirty="0"/>
              <a:t>emeindeübergreifende Suche nach einem Leitungsverlauf der </a:t>
            </a:r>
            <a:r>
              <a:rPr lang="de-DE" sz="2500" u="sng" dirty="0">
                <a:solidFill>
                  <a:srgbClr val="FF0000"/>
                </a:solidFill>
              </a:rPr>
              <a:t>ALLEN</a:t>
            </a:r>
            <a:r>
              <a:rPr lang="de-DE" sz="2500" dirty="0"/>
              <a:t> Anwohnern der Region den selben Sicherheitsabstand einräumt.</a:t>
            </a:r>
          </a:p>
          <a:p>
            <a:pPr marL="274320" lvl="1">
              <a:lnSpc>
                <a:spcPct val="110000"/>
              </a:lnSpc>
              <a:spcBef>
                <a:spcPts val="1800"/>
              </a:spcBef>
              <a:buFont typeface="Wingdings" panose="05000000000000000000" pitchFamily="2" charset="2"/>
              <a:buChar char="§"/>
            </a:pPr>
            <a:r>
              <a:rPr lang="de-DE" sz="2400" dirty="0">
                <a:solidFill>
                  <a:schemeClr val="bg2">
                    <a:lumMod val="50000"/>
                  </a:schemeClr>
                </a:solidFill>
              </a:rPr>
              <a:t>Wir fordern somit zum Schutze aller Anwohner der Region eine </a:t>
            </a:r>
            <a:r>
              <a:rPr lang="de-DE" sz="2400" b="1" dirty="0">
                <a:solidFill>
                  <a:schemeClr val="bg2">
                    <a:lumMod val="50000"/>
                  </a:schemeClr>
                </a:solidFill>
              </a:rPr>
              <a:t>kreis- und gemeindeübergreifende </a:t>
            </a:r>
            <a:r>
              <a:rPr lang="de-DE" sz="2400" b="1" u="sng" dirty="0">
                <a:solidFill>
                  <a:schemeClr val="bg2">
                    <a:lumMod val="50000"/>
                  </a:schemeClr>
                </a:solidFill>
              </a:rPr>
              <a:t>prinzipielle</a:t>
            </a:r>
            <a:r>
              <a:rPr lang="de-DE" sz="2400" dirty="0">
                <a:solidFill>
                  <a:schemeClr val="bg2">
                    <a:lumMod val="50000"/>
                  </a:schemeClr>
                </a:solidFill>
              </a:rPr>
              <a:t> Trassen</a:t>
            </a:r>
            <a:r>
              <a:rPr lang="de-DE" sz="2400" b="1" dirty="0">
                <a:solidFill>
                  <a:schemeClr val="bg2">
                    <a:lumMod val="50000"/>
                  </a:schemeClr>
                </a:solidFill>
              </a:rPr>
              <a:t>planung</a:t>
            </a:r>
            <a:r>
              <a:rPr lang="de-DE" sz="2400" dirty="0">
                <a:solidFill>
                  <a:schemeClr val="bg2">
                    <a:lumMod val="50000"/>
                  </a:schemeClr>
                </a:solidFill>
              </a:rPr>
              <a:t> und damit die </a:t>
            </a:r>
            <a:r>
              <a:rPr lang="de-DE" sz="2400" b="1" dirty="0">
                <a:solidFill>
                  <a:schemeClr val="bg2">
                    <a:lumMod val="50000"/>
                  </a:schemeClr>
                </a:solidFill>
              </a:rPr>
              <a:t>Abkehr</a:t>
            </a:r>
            <a:r>
              <a:rPr lang="de-DE" sz="2400" dirty="0">
                <a:solidFill>
                  <a:schemeClr val="bg2">
                    <a:lumMod val="50000"/>
                  </a:schemeClr>
                </a:solidFill>
              </a:rPr>
              <a:t> von einer lediglich </a:t>
            </a:r>
            <a:r>
              <a:rPr lang="de-DE" sz="2400" b="1" dirty="0">
                <a:solidFill>
                  <a:schemeClr val="bg2">
                    <a:lumMod val="50000"/>
                  </a:schemeClr>
                </a:solidFill>
              </a:rPr>
              <a:t>graduellen</a:t>
            </a:r>
            <a:r>
              <a:rPr lang="de-DE" sz="2400" dirty="0">
                <a:solidFill>
                  <a:schemeClr val="bg2">
                    <a:lumMod val="50000"/>
                  </a:schemeClr>
                </a:solidFill>
              </a:rPr>
              <a:t>, lokal-abschnittsweisen Trassen</a:t>
            </a:r>
            <a:r>
              <a:rPr lang="de-DE" sz="2400" b="1" dirty="0">
                <a:solidFill>
                  <a:schemeClr val="bg2">
                    <a:lumMod val="50000"/>
                  </a:schemeClr>
                </a:solidFill>
              </a:rPr>
              <a:t>optimierung</a:t>
            </a:r>
            <a:r>
              <a:rPr lang="de-DE" sz="2400" dirty="0">
                <a:solidFill>
                  <a:schemeClr val="bg2">
                    <a:lumMod val="50000"/>
                  </a:schemeClr>
                </a:solidFill>
              </a:rPr>
              <a:t>. </a:t>
            </a:r>
          </a:p>
          <a:p>
            <a:pPr marL="274320" lvl="1">
              <a:lnSpc>
                <a:spcPct val="110000"/>
              </a:lnSpc>
              <a:spcBef>
                <a:spcPts val="1800"/>
              </a:spcBef>
              <a:buFont typeface="Wingdings" panose="05000000000000000000" pitchFamily="2" charset="2"/>
              <a:buChar char="§"/>
            </a:pPr>
            <a:r>
              <a:rPr lang="de-DE" sz="2400" dirty="0">
                <a:solidFill>
                  <a:schemeClr val="bg2">
                    <a:lumMod val="50000"/>
                  </a:schemeClr>
                </a:solidFill>
              </a:rPr>
              <a:t>Der graduelle Ansatz führt lediglich zur expansiven Nutzung </a:t>
            </a:r>
            <a:r>
              <a:rPr lang="de-DE" sz="2400" b="1" u="sng" dirty="0">
                <a:solidFill>
                  <a:schemeClr val="bg2">
                    <a:lumMod val="50000"/>
                  </a:schemeClr>
                </a:solidFill>
              </a:rPr>
              <a:t>unnötiger</a:t>
            </a:r>
            <a:r>
              <a:rPr lang="de-DE" sz="2400" dirty="0">
                <a:solidFill>
                  <a:schemeClr val="bg2">
                    <a:lumMod val="50000"/>
                  </a:schemeClr>
                </a:solidFill>
              </a:rPr>
              <a:t> </a:t>
            </a:r>
            <a:r>
              <a:rPr lang="de-DE" sz="2400" b="1" dirty="0">
                <a:solidFill>
                  <a:schemeClr val="bg2">
                    <a:lumMod val="50000"/>
                  </a:schemeClr>
                </a:solidFill>
              </a:rPr>
              <a:t>Ausnahme</a:t>
            </a:r>
            <a:r>
              <a:rPr lang="de-DE" sz="2400" dirty="0">
                <a:solidFill>
                  <a:schemeClr val="bg2">
                    <a:lumMod val="50000"/>
                  </a:schemeClr>
                </a:solidFill>
              </a:rPr>
              <a:t>tatbestände aufgrund schwierigen Geländeverlaufes und hoher Wohnraumdichte und führt das primäre Schutzziel des LEP ad absurdum.</a:t>
            </a:r>
          </a:p>
          <a:p>
            <a:pPr marL="274320" lvl="1">
              <a:lnSpc>
                <a:spcPct val="100000"/>
              </a:lnSpc>
              <a:spcBef>
                <a:spcPts val="1800"/>
              </a:spcBef>
              <a:buFont typeface="Wingdings" panose="05000000000000000000" pitchFamily="2" charset="2"/>
              <a:buChar char="§"/>
            </a:pPr>
            <a:endParaRPr lang="de-DE" sz="2500" dirty="0">
              <a:solidFill>
                <a:srgbClr val="FF0000"/>
              </a:solidFill>
            </a:endParaRPr>
          </a:p>
          <a:p>
            <a:pPr marL="45720" lvl="1" indent="0">
              <a:lnSpc>
                <a:spcPct val="120000"/>
              </a:lnSpc>
              <a:spcBef>
                <a:spcPts val="1800"/>
              </a:spcBef>
              <a:buNone/>
            </a:pPr>
            <a:endParaRPr lang="de-DE" sz="2500" dirty="0"/>
          </a:p>
          <a:p>
            <a:pPr marL="45720" indent="0">
              <a:buNone/>
            </a:pPr>
            <a:endParaRPr lang="de-DE" dirty="0"/>
          </a:p>
          <a:p>
            <a:pPr>
              <a:buFont typeface="Wingdings" panose="05000000000000000000" pitchFamily="2" charset="2"/>
              <a:buChar char="§"/>
            </a:pPr>
            <a:endParaRPr lang="de-DE" dirty="0"/>
          </a:p>
        </p:txBody>
      </p:sp>
      <p:sp>
        <p:nvSpPr>
          <p:cNvPr id="5" name="Foliennummernplatzhalter 4">
            <a:extLst>
              <a:ext uri="{FF2B5EF4-FFF2-40B4-BE49-F238E27FC236}">
                <a16:creationId xmlns:a16="http://schemas.microsoft.com/office/drawing/2014/main" id="{6D14C6BD-8F77-47B0-A52C-C5A9EF09E4AF}"/>
              </a:ext>
            </a:extLst>
          </p:cNvPr>
          <p:cNvSpPr>
            <a:spLocks noGrp="1"/>
          </p:cNvSpPr>
          <p:nvPr>
            <p:ph type="sldNum" sz="quarter" idx="12"/>
          </p:nvPr>
        </p:nvSpPr>
        <p:spPr/>
        <p:txBody>
          <a:bodyPr/>
          <a:lstStyle/>
          <a:p>
            <a:fld id="{F36C87F6-986D-49E6-AF40-1B3A1EE8064D}" type="slidenum">
              <a:rPr lang="de-DE" smtClean="0"/>
              <a:t>17</a:t>
            </a:fld>
            <a:endParaRPr lang="de-DE" dirty="0"/>
          </a:p>
        </p:txBody>
      </p:sp>
      <p:pic>
        <p:nvPicPr>
          <p:cNvPr id="8194" name="Picture 2" descr="Pixabay_target-1874799_1920">
            <a:extLst>
              <a:ext uri="{FF2B5EF4-FFF2-40B4-BE49-F238E27FC236}">
                <a16:creationId xmlns:a16="http://schemas.microsoft.com/office/drawing/2014/main" id="{EFD30AE5-18AA-4CEF-A9D3-E2C137F4B3CB}"/>
              </a:ext>
            </a:extLst>
          </p:cNvPr>
          <p:cNvPicPr>
            <a:picLocks noChangeAspect="1" noChangeArrowheads="1"/>
          </p:cNvPicPr>
          <p:nvPr/>
        </p:nvPicPr>
        <p:blipFill>
          <a:blip r:embed="rId2" cstate="print">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flipH="1">
            <a:off x="9359663" y="-99392"/>
            <a:ext cx="3223096" cy="3223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227112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3A340-403D-41DA-B146-403BAA16B8C1}"/>
              </a:ext>
            </a:extLst>
          </p:cNvPr>
          <p:cNvSpPr>
            <a:spLocks noGrp="1"/>
          </p:cNvSpPr>
          <p:nvPr>
            <p:ph type="title"/>
          </p:nvPr>
        </p:nvSpPr>
        <p:spPr/>
        <p:txBody>
          <a:bodyPr/>
          <a:lstStyle/>
          <a:p>
            <a:r>
              <a:rPr lang="de-DE" dirty="0"/>
              <a:t>Maßnahmen</a:t>
            </a:r>
          </a:p>
        </p:txBody>
      </p:sp>
      <p:sp>
        <p:nvSpPr>
          <p:cNvPr id="3" name="Inhaltsplatzhalter 2">
            <a:extLst>
              <a:ext uri="{FF2B5EF4-FFF2-40B4-BE49-F238E27FC236}">
                <a16:creationId xmlns:a16="http://schemas.microsoft.com/office/drawing/2014/main" id="{7AB4D6E6-6787-4C59-A426-D8A7D83CF472}"/>
              </a:ext>
            </a:extLst>
          </p:cNvPr>
          <p:cNvSpPr>
            <a:spLocks noGrp="1"/>
          </p:cNvSpPr>
          <p:nvPr>
            <p:ph idx="1"/>
          </p:nvPr>
        </p:nvSpPr>
        <p:spPr>
          <a:xfrm>
            <a:off x="1217614" y="1828800"/>
            <a:ext cx="10565430" cy="5029200"/>
          </a:xfrm>
        </p:spPr>
        <p:txBody>
          <a:bodyPr>
            <a:normAutofit fontScale="77500" lnSpcReduction="20000"/>
          </a:bodyPr>
          <a:lstStyle/>
          <a:p>
            <a:pPr>
              <a:lnSpc>
                <a:spcPct val="120000"/>
              </a:lnSpc>
              <a:buFont typeface="Wingdings" panose="05000000000000000000" pitchFamily="2" charset="2"/>
              <a:buChar char="§"/>
            </a:pPr>
            <a:r>
              <a:rPr lang="de-DE" dirty="0"/>
              <a:t>Bisher 3 Arbeitstreffen mit TenneT und Heimatministerium sowie Bezirksregierungen (Zielvermittlung | Sicherstellung der </a:t>
            </a:r>
            <a:r>
              <a:rPr lang="de-DE" u="sng" dirty="0">
                <a:solidFill>
                  <a:srgbClr val="FF0000"/>
                </a:solidFill>
              </a:rPr>
              <a:t>frühzeitigen</a:t>
            </a:r>
            <a:r>
              <a:rPr lang="de-DE" dirty="0"/>
              <a:t> und völkerrechtskonformen Einbindung in den Planungsprozess| Wald</a:t>
            </a:r>
            <a:r>
              <a:rPr lang="de-DE" dirty="0">
                <a:solidFill>
                  <a:srgbClr val="FF0000"/>
                </a:solidFill>
              </a:rPr>
              <a:t>über</a:t>
            </a:r>
            <a:r>
              <a:rPr lang="de-DE" dirty="0"/>
              <a:t>spannung als eine Lösungsoption)</a:t>
            </a:r>
          </a:p>
          <a:p>
            <a:pPr>
              <a:lnSpc>
                <a:spcPct val="120000"/>
              </a:lnSpc>
              <a:buFont typeface="Wingdings" panose="05000000000000000000" pitchFamily="2" charset="2"/>
              <a:buChar char="§"/>
            </a:pPr>
            <a:r>
              <a:rPr lang="de-DE" dirty="0">
                <a:solidFill>
                  <a:srgbClr val="FF0000"/>
                </a:solidFill>
              </a:rPr>
              <a:t>Explizit KEINE </a:t>
            </a:r>
            <a:r>
              <a:rPr lang="de-DE" dirty="0"/>
              <a:t>„strategische Einbindung“ von Bürgerinitiativen durch TenneT, sondern ein von uns initiiertes Dialogformat um unsere Standpunkte und Ziele mit dem Übertragungsnetzbetreiber in Begleitung des Ministeriums </a:t>
            </a:r>
            <a:r>
              <a:rPr lang="de-DE" b="1" dirty="0"/>
              <a:t>intensiv</a:t>
            </a:r>
            <a:r>
              <a:rPr lang="de-DE" dirty="0"/>
              <a:t> und vor allem </a:t>
            </a:r>
            <a:r>
              <a:rPr lang="de-DE" b="1" dirty="0"/>
              <a:t>diskursiv</a:t>
            </a:r>
            <a:r>
              <a:rPr lang="de-DE" dirty="0"/>
              <a:t> zu erörtern.</a:t>
            </a:r>
          </a:p>
          <a:p>
            <a:pPr>
              <a:lnSpc>
                <a:spcPct val="120000"/>
              </a:lnSpc>
              <a:buFont typeface="Wingdings" panose="05000000000000000000" pitchFamily="2" charset="2"/>
              <a:buChar char="§"/>
            </a:pPr>
            <a:r>
              <a:rPr lang="de-DE" dirty="0"/>
              <a:t>Kontakt in den Bayerischen Landtag</a:t>
            </a:r>
          </a:p>
          <a:p>
            <a:pPr>
              <a:lnSpc>
                <a:spcPct val="120000"/>
              </a:lnSpc>
              <a:buFont typeface="Wingdings" panose="05000000000000000000" pitchFamily="2" charset="2"/>
              <a:buChar char="§"/>
            </a:pPr>
            <a:r>
              <a:rPr lang="de-DE" dirty="0"/>
              <a:t>Kontakt zu Bürgermeistern und Gemeinderäten</a:t>
            </a:r>
          </a:p>
          <a:p>
            <a:pPr>
              <a:lnSpc>
                <a:spcPct val="120000"/>
              </a:lnSpc>
              <a:buFont typeface="Wingdings" panose="05000000000000000000" pitchFamily="2" charset="2"/>
              <a:buChar char="§"/>
            </a:pPr>
            <a:r>
              <a:rPr lang="de-DE" dirty="0"/>
              <a:t>Kontakt zu Bund Naturschutz</a:t>
            </a:r>
          </a:p>
          <a:p>
            <a:pPr>
              <a:lnSpc>
                <a:spcPct val="120000"/>
              </a:lnSpc>
              <a:buFont typeface="Wingdings" panose="05000000000000000000" pitchFamily="2" charset="2"/>
              <a:buChar char="§"/>
            </a:pPr>
            <a:r>
              <a:rPr lang="de-DE" dirty="0"/>
              <a:t>Einbindung weiterer Gemeinden (Berg, </a:t>
            </a:r>
            <a:r>
              <a:rPr lang="de-DE" dirty="0" err="1"/>
              <a:t>Berngau</a:t>
            </a:r>
            <a:r>
              <a:rPr lang="de-DE" dirty="0"/>
              <a:t>, Mühlhausen)</a:t>
            </a:r>
          </a:p>
          <a:p>
            <a:pPr>
              <a:lnSpc>
                <a:spcPct val="120000"/>
              </a:lnSpc>
              <a:buFont typeface="Wingdings" panose="05000000000000000000" pitchFamily="2" charset="2"/>
              <a:buChar char="§"/>
            </a:pPr>
            <a:r>
              <a:rPr lang="de-DE" dirty="0"/>
              <a:t>Betroffenheit = </a:t>
            </a:r>
            <a:r>
              <a:rPr lang="de-DE" u="sng" dirty="0"/>
              <a:t>eine</a:t>
            </a:r>
            <a:r>
              <a:rPr lang="de-DE" dirty="0"/>
              <a:t> maßgebliche Einheit im Diskurs mit dem Ministerium</a:t>
            </a:r>
          </a:p>
        </p:txBody>
      </p:sp>
      <p:sp>
        <p:nvSpPr>
          <p:cNvPr id="4" name="Foliennummernplatzhalter 3">
            <a:extLst>
              <a:ext uri="{FF2B5EF4-FFF2-40B4-BE49-F238E27FC236}">
                <a16:creationId xmlns:a16="http://schemas.microsoft.com/office/drawing/2014/main" id="{9C8276DD-0FD3-47C8-9884-EE3183C32D4A}"/>
              </a:ext>
            </a:extLst>
          </p:cNvPr>
          <p:cNvSpPr>
            <a:spLocks noGrp="1"/>
          </p:cNvSpPr>
          <p:nvPr>
            <p:ph type="sldNum" sz="quarter" idx="12"/>
          </p:nvPr>
        </p:nvSpPr>
        <p:spPr/>
        <p:txBody>
          <a:bodyPr/>
          <a:lstStyle/>
          <a:p>
            <a:fld id="{F36C87F6-986D-49E6-AF40-1B3A1EE8064D}" type="slidenum">
              <a:rPr lang="de-DE" smtClean="0"/>
              <a:t>18</a:t>
            </a:fld>
            <a:endParaRPr lang="de-DE" dirty="0"/>
          </a:p>
        </p:txBody>
      </p:sp>
      <p:pic>
        <p:nvPicPr>
          <p:cNvPr id="5" name="Picture 2" descr="Pixabay_away-1015318_1920">
            <a:extLst>
              <a:ext uri="{FF2B5EF4-FFF2-40B4-BE49-F238E27FC236}">
                <a16:creationId xmlns:a16="http://schemas.microsoft.com/office/drawing/2014/main" id="{9F3F5B8E-2468-4CA8-843D-CB4DE4BD24A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8767" y="3645024"/>
            <a:ext cx="3090058" cy="3088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07236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62206-CB4A-4A25-B8A3-759C7C0B9C38}"/>
              </a:ext>
            </a:extLst>
          </p:cNvPr>
          <p:cNvSpPr>
            <a:spLocks noGrp="1"/>
          </p:cNvSpPr>
          <p:nvPr>
            <p:ph type="title"/>
          </p:nvPr>
        </p:nvSpPr>
        <p:spPr/>
        <p:txBody>
          <a:bodyPr/>
          <a:lstStyle/>
          <a:p>
            <a:r>
              <a:rPr lang="de-DE" dirty="0"/>
              <a:t>Status</a:t>
            </a:r>
          </a:p>
        </p:txBody>
      </p:sp>
      <p:sp>
        <p:nvSpPr>
          <p:cNvPr id="3" name="Inhaltsplatzhalter 2">
            <a:extLst>
              <a:ext uri="{FF2B5EF4-FFF2-40B4-BE49-F238E27FC236}">
                <a16:creationId xmlns:a16="http://schemas.microsoft.com/office/drawing/2014/main" id="{6208DC6A-4376-411A-8EA9-AE9177610ACA}"/>
              </a:ext>
            </a:extLst>
          </p:cNvPr>
          <p:cNvSpPr>
            <a:spLocks noGrp="1"/>
          </p:cNvSpPr>
          <p:nvPr>
            <p:ph idx="1"/>
          </p:nvPr>
        </p:nvSpPr>
        <p:spPr>
          <a:xfrm>
            <a:off x="1217614" y="1828800"/>
            <a:ext cx="9753600" cy="4754562"/>
          </a:xfrm>
        </p:spPr>
        <p:txBody>
          <a:bodyPr/>
          <a:lstStyle/>
          <a:p>
            <a:pPr>
              <a:lnSpc>
                <a:spcPct val="100000"/>
              </a:lnSpc>
              <a:buFont typeface="Wingdings" panose="05000000000000000000" pitchFamily="2" charset="2"/>
              <a:buChar char="§"/>
            </a:pPr>
            <a:r>
              <a:rPr lang="de-DE" dirty="0"/>
              <a:t>Am 10.01.2018 veröffentlichte die Gemeinde Schwarzenbruck den Inhalt eines </a:t>
            </a:r>
            <a:r>
              <a:rPr lang="de-DE" u="sng" dirty="0">
                <a:hlinkClick r:id="rId2" tooltip="https://buergerforum.schwarzenbruck.de/forum/main-forum/geplanter-ersatzneubau-fuer-die-hoechstspannungsleitung-zwischen-raitersaich-und-altheim/"/>
              </a:rPr>
              <a:t>Schreibens</a:t>
            </a:r>
            <a:r>
              <a:rPr lang="de-DE" dirty="0"/>
              <a:t> von TenneT an den Bürgermeister der Gemeinde. </a:t>
            </a:r>
          </a:p>
          <a:p>
            <a:pPr marL="274320" lvl="1" indent="0">
              <a:lnSpc>
                <a:spcPct val="100000"/>
              </a:lnSpc>
              <a:buNone/>
            </a:pPr>
            <a:r>
              <a:rPr lang="de-DE" i="1" dirty="0"/>
              <a:t>"Wir streben an, noch vor dem Sommer 2018, alle Vertreter von den anliegenden Kommunen, die Bürgerinnen und Bürger sowie die breite Öffentlichkeit über den anstehenden Ersatzneubau zu informieren. Anfang 2019 streben wir die Eröffnung des Raumordnungsverfahrens durch die Raumordnungsbehörde an. Wir setzen von Anfang an auf eine transparente Planung und wollen alle Beteiligten einladen, mit uns gemeinsam dieses wichtige Projekt der Energiewende umzusetzen.“</a:t>
            </a:r>
          </a:p>
          <a:p>
            <a:pPr>
              <a:lnSpc>
                <a:spcPct val="100000"/>
              </a:lnSpc>
              <a:buFont typeface="Wingdings" panose="05000000000000000000" pitchFamily="2" charset="2"/>
              <a:buChar char="§"/>
            </a:pPr>
            <a:r>
              <a:rPr lang="de-DE" dirty="0"/>
              <a:t>Nächstes Treffen der BI-Allianz P53 mit TenneT und Heimatministerium im Mai/Juni 2018.</a:t>
            </a:r>
          </a:p>
        </p:txBody>
      </p:sp>
      <p:sp>
        <p:nvSpPr>
          <p:cNvPr id="5" name="Foliennummernplatzhalter 4">
            <a:extLst>
              <a:ext uri="{FF2B5EF4-FFF2-40B4-BE49-F238E27FC236}">
                <a16:creationId xmlns:a16="http://schemas.microsoft.com/office/drawing/2014/main" id="{A6187F27-9D2E-4375-8952-8B543639D8BD}"/>
              </a:ext>
            </a:extLst>
          </p:cNvPr>
          <p:cNvSpPr>
            <a:spLocks noGrp="1"/>
          </p:cNvSpPr>
          <p:nvPr>
            <p:ph type="sldNum" sz="quarter" idx="12"/>
          </p:nvPr>
        </p:nvSpPr>
        <p:spPr/>
        <p:txBody>
          <a:bodyPr/>
          <a:lstStyle/>
          <a:p>
            <a:fld id="{F36C87F6-986D-49E6-AF40-1B3A1EE8064D}" type="slidenum">
              <a:rPr lang="de-DE" smtClean="0"/>
              <a:t>19</a:t>
            </a:fld>
            <a:endParaRPr lang="de-DE" dirty="0"/>
          </a:p>
        </p:txBody>
      </p:sp>
    </p:spTree>
    <p:extLst>
      <p:ext uri="{BB962C8B-B14F-4D97-AF65-F5344CB8AC3E}">
        <p14:creationId xmlns:p14="http://schemas.microsoft.com/office/powerpoint/2010/main" val="121652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A9AE-91E5-4476-A5AC-55ADC46416BF}"/>
              </a:ext>
            </a:extLst>
          </p:cNvPr>
          <p:cNvSpPr>
            <a:spLocks noGrp="1"/>
          </p:cNvSpPr>
          <p:nvPr>
            <p:ph type="title"/>
          </p:nvPr>
        </p:nvSpPr>
        <p:spPr/>
        <p:txBody>
          <a:bodyPr>
            <a:normAutofit/>
          </a:bodyPr>
          <a:lstStyle/>
          <a:p>
            <a:r>
              <a:rPr lang="de-DE" dirty="0"/>
              <a:t>Ausgangssituation</a:t>
            </a:r>
          </a:p>
        </p:txBody>
      </p:sp>
      <p:sp>
        <p:nvSpPr>
          <p:cNvPr id="3" name="Inhaltsplatzhalter 2">
            <a:extLst>
              <a:ext uri="{FF2B5EF4-FFF2-40B4-BE49-F238E27FC236}">
                <a16:creationId xmlns:a16="http://schemas.microsoft.com/office/drawing/2014/main" id="{352FCA6C-F6CA-455A-AED1-90AE2D34C8C0}"/>
              </a:ext>
            </a:extLst>
          </p:cNvPr>
          <p:cNvSpPr>
            <a:spLocks noGrp="1"/>
          </p:cNvSpPr>
          <p:nvPr>
            <p:ph idx="1"/>
          </p:nvPr>
        </p:nvSpPr>
        <p:spPr/>
        <p:txBody>
          <a:bodyPr>
            <a:normAutofit lnSpcReduction="10000"/>
          </a:bodyPr>
          <a:lstStyle/>
          <a:p>
            <a:pPr>
              <a:lnSpc>
                <a:spcPct val="110000"/>
              </a:lnSpc>
              <a:buFont typeface="Wingdings" panose="05000000000000000000" pitchFamily="2" charset="2"/>
              <a:buChar char="§"/>
            </a:pPr>
            <a:r>
              <a:rPr lang="de-DE" dirty="0"/>
              <a:t>„Der Ministerrat hat am 20.02.2018 die LEP-Teilfortschreibung </a:t>
            </a:r>
            <a:br>
              <a:rPr lang="de-DE" dirty="0"/>
            </a:br>
            <a:r>
              <a:rPr lang="de-DE" dirty="0"/>
              <a:t>zu den Themen Zentrale Orte, Raum mit besonderem Handlungsbedarf, </a:t>
            </a:r>
            <a:r>
              <a:rPr lang="de-DE" dirty="0" err="1"/>
              <a:t>Anbindegebot</a:t>
            </a:r>
            <a:r>
              <a:rPr lang="de-DE" dirty="0"/>
              <a:t>, Einzelhandel und </a:t>
            </a:r>
            <a:r>
              <a:rPr lang="de-DE" b="1" dirty="0"/>
              <a:t>Höchstspannungsfreileitungen</a:t>
            </a:r>
            <a:r>
              <a:rPr lang="de-DE" dirty="0"/>
              <a:t> sowie zu den Themen Alpenplan und Fluglärmschutzbereiche abschließend beschlossen. Die LEP-Teilfortschreibung ist nach Veröffentlichung im Bayerischen Gesetz- und Verordnungsblatt  (GVBl.) am 01.03.2018 in Kraft getreten.“</a:t>
            </a:r>
            <a:r>
              <a:rPr lang="de-DE" baseline="30000" dirty="0">
                <a:solidFill>
                  <a:srgbClr val="FF0000"/>
                </a:solidFill>
              </a:rPr>
              <a:t>1</a:t>
            </a:r>
            <a:r>
              <a:rPr lang="de-DE" dirty="0"/>
              <a:t> </a:t>
            </a:r>
          </a:p>
          <a:p>
            <a:pPr>
              <a:lnSpc>
                <a:spcPct val="110000"/>
              </a:lnSpc>
              <a:buFont typeface="Wingdings" panose="05000000000000000000" pitchFamily="2" charset="2"/>
              <a:buChar char="§"/>
            </a:pPr>
            <a:r>
              <a:rPr lang="de-DE" dirty="0"/>
              <a:t>Die 400m-Abstandsregel stellt lediglich einen Planungsgrundsatz (</a:t>
            </a:r>
            <a:r>
              <a:rPr lang="de-DE" dirty="0">
                <a:solidFill>
                  <a:srgbClr val="FF0000"/>
                </a:solidFill>
              </a:rPr>
              <a:t>Soll-Vorschrift</a:t>
            </a:r>
            <a:r>
              <a:rPr lang="de-DE" dirty="0"/>
              <a:t>) dar, von dem in begründeten Fällen abgewichen werden darf.</a:t>
            </a:r>
          </a:p>
        </p:txBody>
      </p:sp>
      <p:sp>
        <p:nvSpPr>
          <p:cNvPr id="5" name="Foliennummernplatzhalter 4">
            <a:extLst>
              <a:ext uri="{FF2B5EF4-FFF2-40B4-BE49-F238E27FC236}">
                <a16:creationId xmlns:a16="http://schemas.microsoft.com/office/drawing/2014/main" id="{FE820D21-ACA7-477E-84C1-8C91DA423D56}"/>
              </a:ext>
            </a:extLst>
          </p:cNvPr>
          <p:cNvSpPr>
            <a:spLocks noGrp="1"/>
          </p:cNvSpPr>
          <p:nvPr>
            <p:ph type="sldNum" sz="quarter" idx="12"/>
          </p:nvPr>
        </p:nvSpPr>
        <p:spPr/>
        <p:txBody>
          <a:bodyPr/>
          <a:lstStyle/>
          <a:p>
            <a:fld id="{F36C87F6-986D-49E6-AF40-1B3A1EE8064D}" type="slidenum">
              <a:rPr lang="de-DE" smtClean="0"/>
              <a:t>2</a:t>
            </a:fld>
            <a:endParaRPr lang="de-DE" dirty="0"/>
          </a:p>
        </p:txBody>
      </p:sp>
      <p:sp>
        <p:nvSpPr>
          <p:cNvPr id="6" name="Fußzeilenplatzhalter 5">
            <a:extLst>
              <a:ext uri="{FF2B5EF4-FFF2-40B4-BE49-F238E27FC236}">
                <a16:creationId xmlns:a16="http://schemas.microsoft.com/office/drawing/2014/main" id="{798C02D3-E41D-4049-B5D9-57D83943A898}"/>
              </a:ext>
            </a:extLst>
          </p:cNvPr>
          <p:cNvSpPr>
            <a:spLocks noGrp="1"/>
          </p:cNvSpPr>
          <p:nvPr>
            <p:ph type="ftr" sz="quarter" idx="11"/>
          </p:nvPr>
        </p:nvSpPr>
        <p:spPr/>
        <p:txBody>
          <a:bodyPr/>
          <a:lstStyle/>
          <a:p>
            <a:r>
              <a:rPr lang="de-DE" cap="none" baseline="30000" dirty="0">
                <a:solidFill>
                  <a:srgbClr val="FF0000"/>
                </a:solidFill>
              </a:rPr>
              <a:t>1 </a:t>
            </a:r>
            <a:r>
              <a:rPr lang="de-DE" cap="none" dirty="0">
                <a:hlinkClick r:id="rId2"/>
              </a:rPr>
              <a:t>https://www.landesentwicklung-bayern.de/teilfortschreibung-lep</a:t>
            </a:r>
            <a:r>
              <a:rPr lang="de-DE" sz="900" cap="none" dirty="0">
                <a:hlinkClick r:id="rId2"/>
              </a:rPr>
              <a:t>/</a:t>
            </a:r>
            <a:endParaRPr lang="de-DE" sz="900" cap="none" dirty="0"/>
          </a:p>
          <a:p>
            <a:endParaRPr lang="de-DE" dirty="0"/>
          </a:p>
        </p:txBody>
      </p:sp>
      <p:pic>
        <p:nvPicPr>
          <p:cNvPr id="8" name="Picture 4" descr="Pixabay_males-2506816_1920">
            <a:extLst>
              <a:ext uri="{FF2B5EF4-FFF2-40B4-BE49-F238E27FC236}">
                <a16:creationId xmlns:a16="http://schemas.microsoft.com/office/drawing/2014/main" id="{52CF298F-EEB5-4625-ACDA-BD80EE1B18B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6660" y="1405607"/>
            <a:ext cx="5484391" cy="5484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0819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0DB97-ED2D-4582-BC06-71ECC5BA0CB4}"/>
              </a:ext>
            </a:extLst>
          </p:cNvPr>
          <p:cNvSpPr>
            <a:spLocks noGrp="1"/>
          </p:cNvSpPr>
          <p:nvPr>
            <p:ph type="title"/>
          </p:nvPr>
        </p:nvSpPr>
        <p:spPr/>
        <p:txBody>
          <a:bodyPr/>
          <a:lstStyle/>
          <a:p>
            <a:r>
              <a:rPr lang="de-DE" dirty="0"/>
              <a:t>Fakten zu Masthöhen </a:t>
            </a:r>
            <a:br>
              <a:rPr lang="de-DE" dirty="0"/>
            </a:br>
            <a:r>
              <a:rPr lang="de-DE" dirty="0"/>
              <a:t>und Trassenbündelung</a:t>
            </a:r>
          </a:p>
        </p:txBody>
      </p:sp>
      <p:sp>
        <p:nvSpPr>
          <p:cNvPr id="3" name="Inhaltsplatzhalter 2">
            <a:extLst>
              <a:ext uri="{FF2B5EF4-FFF2-40B4-BE49-F238E27FC236}">
                <a16:creationId xmlns:a16="http://schemas.microsoft.com/office/drawing/2014/main" id="{342EF86A-9DB0-4C82-8E3E-9EF8420A8DCE}"/>
              </a:ext>
            </a:extLst>
          </p:cNvPr>
          <p:cNvSpPr>
            <a:spLocks noGrp="1"/>
          </p:cNvSpPr>
          <p:nvPr>
            <p:ph sz="half" idx="1"/>
          </p:nvPr>
        </p:nvSpPr>
        <p:spPr>
          <a:xfrm>
            <a:off x="1233278" y="1828800"/>
            <a:ext cx="6373301" cy="4343400"/>
          </a:xfrm>
        </p:spPr>
        <p:txBody>
          <a:bodyPr>
            <a:normAutofit fontScale="85000" lnSpcReduction="10000"/>
          </a:bodyPr>
          <a:lstStyle/>
          <a:p>
            <a:pPr>
              <a:lnSpc>
                <a:spcPct val="120000"/>
              </a:lnSpc>
              <a:buFont typeface="Wingdings" panose="05000000000000000000" pitchFamily="2" charset="2"/>
              <a:buChar char="§"/>
            </a:pPr>
            <a:r>
              <a:rPr lang="de-DE" sz="2000" dirty="0"/>
              <a:t>TenneT plant bislang die Aufrüstung auf 380 kV je nach Trassenkonzept mit zwischen 55 und 65 m bzw. bis zu 75 m hohen Masten (Lorenzkirche Nürnberg  = 81m) innerhalb des </a:t>
            </a:r>
            <a:r>
              <a:rPr lang="de-DE" sz="2000" b="1" dirty="0"/>
              <a:t>bestehenden</a:t>
            </a:r>
            <a:r>
              <a:rPr lang="de-DE" sz="2000" dirty="0"/>
              <a:t> Trassenverlaufes. </a:t>
            </a:r>
          </a:p>
          <a:p>
            <a:pPr>
              <a:lnSpc>
                <a:spcPct val="120000"/>
              </a:lnSpc>
              <a:buFont typeface="Wingdings" panose="05000000000000000000" pitchFamily="2" charset="2"/>
              <a:buChar char="§"/>
            </a:pPr>
            <a:r>
              <a:rPr lang="de-DE" sz="2000" dirty="0"/>
              <a:t>Zum Vergleich: Lt. Bayernwerk betragen die aktuellen Masthöhen der 110 kV-Leitung zwischen Postbauer-</a:t>
            </a:r>
            <a:r>
              <a:rPr lang="de-DE" sz="2000" dirty="0" err="1"/>
              <a:t>Heng</a:t>
            </a:r>
            <a:r>
              <a:rPr lang="de-DE" sz="2000" dirty="0"/>
              <a:t> und Ezelsdorf zwischen 30-35 m.</a:t>
            </a:r>
          </a:p>
          <a:p>
            <a:pPr>
              <a:lnSpc>
                <a:spcPct val="120000"/>
              </a:lnSpc>
              <a:buFont typeface="Wingdings" panose="05000000000000000000" pitchFamily="2" charset="2"/>
              <a:buChar char="§"/>
            </a:pPr>
            <a:r>
              <a:rPr lang="de-DE" sz="2000" dirty="0"/>
              <a:t>Für die 75 m hohen Masten gibt es bei TenneT Gedankenspiele eine der beiden 110 kV-Leitungen zusätzlich zu der 380 kV-Leitung auf den Mast "mitzunehmen". Die Vor- und potentielle langfristige Nachteile einer solchen Variante müssen jedoch sehr sorgfältig gegeneinander abgewogen werden.</a:t>
            </a:r>
          </a:p>
          <a:p>
            <a:pPr>
              <a:lnSpc>
                <a:spcPct val="120000"/>
              </a:lnSpc>
            </a:pPr>
            <a:endParaRPr lang="de-DE" sz="2000" dirty="0"/>
          </a:p>
        </p:txBody>
      </p:sp>
      <p:sp>
        <p:nvSpPr>
          <p:cNvPr id="5" name="Foliennummernplatzhalter 4">
            <a:extLst>
              <a:ext uri="{FF2B5EF4-FFF2-40B4-BE49-F238E27FC236}">
                <a16:creationId xmlns:a16="http://schemas.microsoft.com/office/drawing/2014/main" id="{5B6CA4A7-504B-4388-BB63-F4EE35DE8ABB}"/>
              </a:ext>
            </a:extLst>
          </p:cNvPr>
          <p:cNvSpPr>
            <a:spLocks noGrp="1"/>
          </p:cNvSpPr>
          <p:nvPr>
            <p:ph type="sldNum" sz="quarter" idx="12"/>
          </p:nvPr>
        </p:nvSpPr>
        <p:spPr/>
        <p:txBody>
          <a:bodyPr/>
          <a:lstStyle/>
          <a:p>
            <a:fld id="{F36C87F6-986D-49E6-AF40-1B3A1EE8064D}" type="slidenum">
              <a:rPr lang="de-DE" smtClean="0"/>
              <a:t>20</a:t>
            </a:fld>
            <a:endParaRPr lang="de-DE" dirty="0"/>
          </a:p>
        </p:txBody>
      </p:sp>
      <p:pic>
        <p:nvPicPr>
          <p:cNvPr id="13314" name="Picture 2" descr="Pixabay_pylon-1501238_960_720">
            <a:extLst>
              <a:ext uri="{FF2B5EF4-FFF2-40B4-BE49-F238E27FC236}">
                <a16:creationId xmlns:a16="http://schemas.microsoft.com/office/drawing/2014/main" id="{5C543498-F3AB-46EA-9133-5DD54BB6A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905" y="599668"/>
            <a:ext cx="3762663" cy="5643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pic>
        <p:nvPicPr>
          <p:cNvPr id="13315" name="Picture 3" descr="Strahlung - Kombination aus Pixabay">
            <a:extLst>
              <a:ext uri="{FF2B5EF4-FFF2-40B4-BE49-F238E27FC236}">
                <a16:creationId xmlns:a16="http://schemas.microsoft.com/office/drawing/2014/main" id="{4A8E62E6-85F7-4DFB-9223-6E14411F9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548" y="1289239"/>
            <a:ext cx="4661154" cy="446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377271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B64724E-0C42-4068-A96E-0D8A00DA6A42}"/>
              </a:ext>
            </a:extLst>
          </p:cNvPr>
          <p:cNvSpPr>
            <a:spLocks noGrp="1"/>
          </p:cNvSpPr>
          <p:nvPr>
            <p:ph type="title"/>
          </p:nvPr>
        </p:nvSpPr>
        <p:spPr>
          <a:xfrm>
            <a:off x="8182644" y="607118"/>
            <a:ext cx="3672408" cy="2382892"/>
          </a:xfrm>
        </p:spPr>
        <p:txBody>
          <a:bodyPr>
            <a:noAutofit/>
          </a:bodyPr>
          <a:lstStyle/>
          <a:p>
            <a:r>
              <a:rPr lang="de-DE" sz="2700" dirty="0"/>
              <a:t>Dem Bürgermeister treibt es die Zornesröte ins Gesicht – </a:t>
            </a:r>
            <a:br>
              <a:rPr lang="de-DE" sz="2700" dirty="0"/>
            </a:br>
            <a:r>
              <a:rPr lang="de-DE" sz="2700" dirty="0">
                <a:solidFill>
                  <a:srgbClr val="0070C0"/>
                </a:solidFill>
              </a:rPr>
              <a:t>Wie können wir das vermeiden</a:t>
            </a:r>
            <a:r>
              <a:rPr lang="de-DE" sz="2700" dirty="0"/>
              <a:t>?</a:t>
            </a:r>
          </a:p>
        </p:txBody>
      </p:sp>
      <p:sp>
        <p:nvSpPr>
          <p:cNvPr id="4" name="Foliennummernplatzhalter 3">
            <a:extLst>
              <a:ext uri="{FF2B5EF4-FFF2-40B4-BE49-F238E27FC236}">
                <a16:creationId xmlns:a16="http://schemas.microsoft.com/office/drawing/2014/main" id="{D58BB1A4-BEA9-432B-8066-67A70E8567D0}"/>
              </a:ext>
            </a:extLst>
          </p:cNvPr>
          <p:cNvSpPr>
            <a:spLocks noGrp="1"/>
          </p:cNvSpPr>
          <p:nvPr>
            <p:ph type="sldNum" sz="quarter" idx="12"/>
          </p:nvPr>
        </p:nvSpPr>
        <p:spPr/>
        <p:txBody>
          <a:bodyPr/>
          <a:lstStyle/>
          <a:p>
            <a:fld id="{F36C87F6-986D-49E6-AF40-1B3A1EE8064D}" type="slidenum">
              <a:rPr lang="de-DE" smtClean="0"/>
              <a:t>21</a:t>
            </a:fld>
            <a:endParaRPr lang="de-DE" dirty="0"/>
          </a:p>
        </p:txBody>
      </p:sp>
      <p:pic>
        <p:nvPicPr>
          <p:cNvPr id="16" name="Grafik 15">
            <a:hlinkClick r:id="rId3"/>
            <a:extLst>
              <a:ext uri="{FF2B5EF4-FFF2-40B4-BE49-F238E27FC236}">
                <a16:creationId xmlns:a16="http://schemas.microsoft.com/office/drawing/2014/main" id="{01A80316-4EE6-444A-9819-BE256FF6BC50}"/>
              </a:ext>
            </a:extLst>
          </p:cNvPr>
          <p:cNvPicPr>
            <a:picLocks noChangeAspect="1"/>
          </p:cNvPicPr>
          <p:nvPr/>
        </p:nvPicPr>
        <p:blipFill>
          <a:blip r:embed="rId4"/>
          <a:stretch>
            <a:fillRect/>
          </a:stretch>
        </p:blipFill>
        <p:spPr>
          <a:xfrm>
            <a:off x="143399" y="575850"/>
            <a:ext cx="3913526" cy="5908491"/>
          </a:xfrm>
          <a:prstGeom prst="rect">
            <a:avLst/>
          </a:prstGeom>
        </p:spPr>
      </p:pic>
      <p:pic>
        <p:nvPicPr>
          <p:cNvPr id="17" name="Grafik 16">
            <a:hlinkClick r:id="rId3"/>
            <a:extLst>
              <a:ext uri="{FF2B5EF4-FFF2-40B4-BE49-F238E27FC236}">
                <a16:creationId xmlns:a16="http://schemas.microsoft.com/office/drawing/2014/main" id="{A007B6C4-24B8-4761-AE49-6A68FF541461}"/>
              </a:ext>
            </a:extLst>
          </p:cNvPr>
          <p:cNvPicPr>
            <a:picLocks noChangeAspect="1"/>
          </p:cNvPicPr>
          <p:nvPr/>
        </p:nvPicPr>
        <p:blipFill>
          <a:blip r:embed="rId5"/>
          <a:stretch>
            <a:fillRect/>
          </a:stretch>
        </p:blipFill>
        <p:spPr>
          <a:xfrm>
            <a:off x="4231557" y="709183"/>
            <a:ext cx="3895268" cy="5775158"/>
          </a:xfrm>
          <a:prstGeom prst="rect">
            <a:avLst/>
          </a:prstGeom>
        </p:spPr>
      </p:pic>
      <p:pic>
        <p:nvPicPr>
          <p:cNvPr id="18" name="Grafik 17">
            <a:hlinkClick r:id="rId3"/>
            <a:extLst>
              <a:ext uri="{FF2B5EF4-FFF2-40B4-BE49-F238E27FC236}">
                <a16:creationId xmlns:a16="http://schemas.microsoft.com/office/drawing/2014/main" id="{98118262-26B7-4951-BD98-3072B94CDAF9}"/>
              </a:ext>
            </a:extLst>
          </p:cNvPr>
          <p:cNvPicPr>
            <a:picLocks noChangeAspect="1"/>
          </p:cNvPicPr>
          <p:nvPr/>
        </p:nvPicPr>
        <p:blipFill>
          <a:blip r:embed="rId6"/>
          <a:stretch>
            <a:fillRect/>
          </a:stretch>
        </p:blipFill>
        <p:spPr>
          <a:xfrm>
            <a:off x="8118406" y="2935437"/>
            <a:ext cx="3888513" cy="3548904"/>
          </a:xfrm>
          <a:prstGeom prst="rect">
            <a:avLst/>
          </a:prstGeom>
        </p:spPr>
      </p:pic>
      <p:sp>
        <p:nvSpPr>
          <p:cNvPr id="5" name="Rechteck 4">
            <a:extLst>
              <a:ext uri="{FF2B5EF4-FFF2-40B4-BE49-F238E27FC236}">
                <a16:creationId xmlns:a16="http://schemas.microsoft.com/office/drawing/2014/main" id="{230CBD6D-9851-4C97-B38D-EEF6E5299A3A}"/>
              </a:ext>
            </a:extLst>
          </p:cNvPr>
          <p:cNvSpPr/>
          <p:nvPr/>
        </p:nvSpPr>
        <p:spPr>
          <a:xfrm>
            <a:off x="143399" y="5877272"/>
            <a:ext cx="3913526" cy="4320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
        <p:nvSpPr>
          <p:cNvPr id="10" name="Rechteck 9">
            <a:extLst>
              <a:ext uri="{FF2B5EF4-FFF2-40B4-BE49-F238E27FC236}">
                <a16:creationId xmlns:a16="http://schemas.microsoft.com/office/drawing/2014/main" id="{36AC4B7B-ADC7-44B7-9546-AB47BC812206}"/>
              </a:ext>
            </a:extLst>
          </p:cNvPr>
          <p:cNvSpPr/>
          <p:nvPr/>
        </p:nvSpPr>
        <p:spPr>
          <a:xfrm>
            <a:off x="4289233" y="764704"/>
            <a:ext cx="3741544" cy="6480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
        <p:nvSpPr>
          <p:cNvPr id="11" name="Rechteck 10">
            <a:extLst>
              <a:ext uri="{FF2B5EF4-FFF2-40B4-BE49-F238E27FC236}">
                <a16:creationId xmlns:a16="http://schemas.microsoft.com/office/drawing/2014/main" id="{22AC3332-AAB4-4A79-8811-8F60F6CEE66C}"/>
              </a:ext>
            </a:extLst>
          </p:cNvPr>
          <p:cNvSpPr/>
          <p:nvPr/>
        </p:nvSpPr>
        <p:spPr>
          <a:xfrm>
            <a:off x="8127937" y="3717032"/>
            <a:ext cx="3799123" cy="7200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
        <p:nvSpPr>
          <p:cNvPr id="12" name="Rechteck 11">
            <a:extLst>
              <a:ext uri="{FF2B5EF4-FFF2-40B4-BE49-F238E27FC236}">
                <a16:creationId xmlns:a16="http://schemas.microsoft.com/office/drawing/2014/main" id="{4BFF9985-AF80-4A28-A470-76CC3AA12141}"/>
              </a:ext>
            </a:extLst>
          </p:cNvPr>
          <p:cNvSpPr/>
          <p:nvPr/>
        </p:nvSpPr>
        <p:spPr>
          <a:xfrm>
            <a:off x="4284099" y="5328916"/>
            <a:ext cx="3741544" cy="7200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Tree>
    <p:extLst>
      <p:ext uri="{BB962C8B-B14F-4D97-AF65-F5344CB8AC3E}">
        <p14:creationId xmlns:p14="http://schemas.microsoft.com/office/powerpoint/2010/main" val="11289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Bürgerorientierte vorgaben</a:t>
            </a:r>
            <a:br>
              <a:rPr lang="de-DE" dirty="0"/>
            </a:br>
            <a:r>
              <a:rPr lang="de-DE" dirty="0"/>
              <a:t>im NEP 2030</a:t>
            </a:r>
          </a:p>
        </p:txBody>
      </p:sp>
      <p:sp>
        <p:nvSpPr>
          <p:cNvPr id="3" name="Inhaltsplatzhalter 2"/>
          <p:cNvSpPr>
            <a:spLocks noGrp="1"/>
          </p:cNvSpPr>
          <p:nvPr>
            <p:ph idx="1"/>
          </p:nvPr>
        </p:nvSpPr>
        <p:spPr>
          <a:xfrm>
            <a:off x="1217614" y="1828800"/>
            <a:ext cx="9753600" cy="3832448"/>
          </a:xfrm>
        </p:spPr>
        <p:txBody>
          <a:bodyPr>
            <a:normAutofit/>
          </a:bodyPr>
          <a:lstStyle/>
          <a:p>
            <a:pPr marL="45720" indent="0">
              <a:buNone/>
            </a:pPr>
            <a:endParaRPr lang="de-DE" dirty="0"/>
          </a:p>
          <a:p>
            <a:pPr marL="45720" indent="0">
              <a:buNone/>
            </a:pPr>
            <a:r>
              <a:rPr lang="de-DE" dirty="0"/>
              <a:t>„Bei M54 und M350 wird bei der Ablösung der bestehenden durch die neue Leitung möglichst die bestehende Trasse genutzt. Dabei sind Abweichungen von der aktuellen Trasse bei der nachgelagerten Planung möglich, um Abstände zu Siedlungen zu erhöhen oder bestehende Belastungen für den Naturraum zu verringern.“</a:t>
            </a:r>
            <a:r>
              <a:rPr lang="de-DE" baseline="30000" dirty="0">
                <a:solidFill>
                  <a:srgbClr val="FF0000"/>
                </a:solidFill>
              </a:rPr>
              <a:t>3</a:t>
            </a:r>
          </a:p>
          <a:p>
            <a:pPr marL="45720" indent="0">
              <a:buNone/>
            </a:pP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22</a:t>
            </a:fld>
            <a:endParaRPr lang="de-DE" dirty="0"/>
          </a:p>
        </p:txBody>
      </p:sp>
      <p:sp>
        <p:nvSpPr>
          <p:cNvPr id="6" name="Fußzeilenplatzhalter 4">
            <a:extLst>
              <a:ext uri="{FF2B5EF4-FFF2-40B4-BE49-F238E27FC236}">
                <a16:creationId xmlns:a16="http://schemas.microsoft.com/office/drawing/2014/main" id="{E29B5B73-BA04-4751-AA0E-E4D461A0CF73}"/>
              </a:ext>
            </a:extLst>
          </p:cNvPr>
          <p:cNvSpPr>
            <a:spLocks noGrp="1"/>
          </p:cNvSpPr>
          <p:nvPr>
            <p:ph type="ftr" sz="quarter" idx="11"/>
          </p:nvPr>
        </p:nvSpPr>
        <p:spPr>
          <a:xfrm>
            <a:off x="1208836" y="5889848"/>
            <a:ext cx="9350072" cy="739553"/>
          </a:xfrm>
        </p:spPr>
        <p:txBody>
          <a:bodyPr/>
          <a:lstStyle/>
          <a:p>
            <a:r>
              <a:rPr lang="de-DE" baseline="30000" dirty="0">
                <a:solidFill>
                  <a:srgbClr val="FF0000"/>
                </a:solidFill>
              </a:rPr>
              <a:t>3</a:t>
            </a:r>
            <a:r>
              <a:rPr lang="de-DE" dirty="0"/>
              <a:t> </a:t>
            </a:r>
            <a:r>
              <a:rPr lang="de-DE" cap="none" dirty="0">
                <a:hlinkClick r:id="rId3"/>
              </a:rPr>
              <a:t>https://www.netzentwicklungsplan.de/sites/default/files/paragraphs-files/NEP_2030_2_Entwurf_Teil2.pdf</a:t>
            </a:r>
            <a:endParaRPr lang="de-DE" cap="none" dirty="0"/>
          </a:p>
        </p:txBody>
      </p:sp>
    </p:spTree>
    <p:extLst>
      <p:ext uri="{BB962C8B-B14F-4D97-AF65-F5344CB8AC3E}">
        <p14:creationId xmlns:p14="http://schemas.microsoft.com/office/powerpoint/2010/main" val="1061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Pixabay_ameasurement-1476913_1920">
            <a:extLst>
              <a:ext uri="{FF2B5EF4-FFF2-40B4-BE49-F238E27FC236}">
                <a16:creationId xmlns:a16="http://schemas.microsoft.com/office/drawing/2014/main" id="{1EBAAF05-F438-47AE-BFF9-91A927FD674C}"/>
              </a:ext>
            </a:extLst>
          </p:cNvPr>
          <p:cNvPicPr>
            <a:picLocks noChangeAspect="1" noChangeArrowheads="1"/>
          </p:cNvPicPr>
          <p:nvPr/>
        </p:nvPicPr>
        <p:blipFill>
          <a:blip r:embed="rId2" cstate="print">
            <a:clrChange>
              <a:clrFrom>
                <a:srgbClr val="EAE9E7"/>
              </a:clrFrom>
              <a:clrTo>
                <a:srgbClr val="EAE9E7">
                  <a:alpha val="0"/>
                </a:srgbClr>
              </a:clrTo>
            </a:clrChange>
            <a:extLst>
              <a:ext uri="{28A0092B-C50C-407E-A947-70E740481C1C}">
                <a14:useLocalDpi xmlns:a14="http://schemas.microsoft.com/office/drawing/2010/main" val="0"/>
              </a:ext>
            </a:extLst>
          </a:blip>
          <a:srcRect/>
          <a:stretch>
            <a:fillRect/>
          </a:stretch>
        </p:blipFill>
        <p:spPr bwMode="auto">
          <a:xfrm>
            <a:off x="7894612" y="45510"/>
            <a:ext cx="4212867" cy="2807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
        <p:nvSpPr>
          <p:cNvPr id="2" name="Titel 1">
            <a:extLst>
              <a:ext uri="{FF2B5EF4-FFF2-40B4-BE49-F238E27FC236}">
                <a16:creationId xmlns:a16="http://schemas.microsoft.com/office/drawing/2014/main" id="{2B326C7C-901F-4A68-8241-5FF91EBCEB7C}"/>
              </a:ext>
            </a:extLst>
          </p:cNvPr>
          <p:cNvSpPr>
            <a:spLocks noGrp="1"/>
          </p:cNvSpPr>
          <p:nvPr>
            <p:ph type="title"/>
          </p:nvPr>
        </p:nvSpPr>
        <p:spPr/>
        <p:txBody>
          <a:bodyPr/>
          <a:lstStyle/>
          <a:p>
            <a:r>
              <a:rPr lang="de-DE" dirty="0"/>
              <a:t>Fakten zum Trassenkorridor</a:t>
            </a:r>
          </a:p>
        </p:txBody>
      </p:sp>
      <p:sp>
        <p:nvSpPr>
          <p:cNvPr id="3" name="Inhaltsplatzhalter 2">
            <a:extLst>
              <a:ext uri="{FF2B5EF4-FFF2-40B4-BE49-F238E27FC236}">
                <a16:creationId xmlns:a16="http://schemas.microsoft.com/office/drawing/2014/main" id="{868D3416-2EFF-4332-87C8-C425B1661BFC}"/>
              </a:ext>
            </a:extLst>
          </p:cNvPr>
          <p:cNvSpPr>
            <a:spLocks noGrp="1"/>
          </p:cNvSpPr>
          <p:nvPr>
            <p:ph idx="1"/>
          </p:nvPr>
        </p:nvSpPr>
        <p:spPr/>
        <p:txBody>
          <a:bodyPr>
            <a:normAutofit fontScale="85000" lnSpcReduction="10000"/>
          </a:bodyPr>
          <a:lstStyle/>
          <a:p>
            <a:pPr>
              <a:lnSpc>
                <a:spcPct val="120000"/>
              </a:lnSpc>
              <a:buFont typeface="Wingdings" panose="05000000000000000000" pitchFamily="2" charset="2"/>
              <a:buChar char="§"/>
            </a:pPr>
            <a:r>
              <a:rPr lang="de-DE" dirty="0"/>
              <a:t>Innerhalb bestehender Trasse bedeutet lt. </a:t>
            </a:r>
            <a:r>
              <a:rPr lang="de-DE" dirty="0" err="1"/>
              <a:t>TenneTs</a:t>
            </a:r>
            <a:r>
              <a:rPr lang="de-DE" dirty="0"/>
              <a:t> </a:t>
            </a:r>
            <a:br>
              <a:rPr lang="de-DE" dirty="0"/>
            </a:br>
            <a:r>
              <a:rPr lang="de-DE" dirty="0"/>
              <a:t>Gesamtprojektleiter, Dr. Peter Volkholz, </a:t>
            </a:r>
            <a:r>
              <a:rPr lang="de-DE" dirty="0">
                <a:solidFill>
                  <a:srgbClr val="FF0000"/>
                </a:solidFill>
              </a:rPr>
              <a:t>1 km links </a:t>
            </a:r>
            <a:br>
              <a:rPr lang="de-DE" dirty="0">
                <a:solidFill>
                  <a:srgbClr val="FF0000"/>
                </a:solidFill>
              </a:rPr>
            </a:br>
            <a:r>
              <a:rPr lang="de-DE" dirty="0">
                <a:solidFill>
                  <a:srgbClr val="FF0000"/>
                </a:solidFill>
              </a:rPr>
              <a:t>und 1 km rechts </a:t>
            </a:r>
            <a:r>
              <a:rPr lang="de-DE" dirty="0"/>
              <a:t>der aktuellen Trassenführung. </a:t>
            </a:r>
            <a:br>
              <a:rPr lang="de-DE" dirty="0"/>
            </a:br>
            <a:r>
              <a:rPr lang="de-DE" dirty="0"/>
              <a:t>Alle Planungen jenseits dieses Trassenkorridors ziehen unweigerlich ein Raumverordnungsverfahren nach sich. </a:t>
            </a:r>
          </a:p>
          <a:p>
            <a:pPr>
              <a:lnSpc>
                <a:spcPct val="120000"/>
              </a:lnSpc>
              <a:buFont typeface="Wingdings" panose="05000000000000000000" pitchFamily="2" charset="2"/>
              <a:buChar char="§"/>
            </a:pPr>
            <a:r>
              <a:rPr lang="de-DE" dirty="0"/>
              <a:t>In Praxis kam es auch schon vor, dass der Trassenkorridor "bei Erforderlichkeit" auf </a:t>
            </a:r>
            <a:r>
              <a:rPr lang="de-DE" dirty="0">
                <a:solidFill>
                  <a:srgbClr val="00B050"/>
                </a:solidFill>
              </a:rPr>
              <a:t>10 km links und rechts </a:t>
            </a:r>
            <a:r>
              <a:rPr lang="de-DE" dirty="0"/>
              <a:t>vom aktuellen Trassenverlauf ausgedehnt wurde.</a:t>
            </a:r>
            <a:r>
              <a:rPr lang="de-DE" baseline="30000" dirty="0">
                <a:solidFill>
                  <a:srgbClr val="FF0000"/>
                </a:solidFill>
              </a:rPr>
              <a:t>2</a:t>
            </a:r>
            <a:r>
              <a:rPr lang="de-DE" dirty="0"/>
              <a:t> </a:t>
            </a:r>
          </a:p>
          <a:p>
            <a:pPr>
              <a:lnSpc>
                <a:spcPct val="120000"/>
              </a:lnSpc>
              <a:buFont typeface="Wingdings" panose="05000000000000000000" pitchFamily="2" charset="2"/>
              <a:buChar char="§"/>
            </a:pPr>
            <a:r>
              <a:rPr lang="de-DE" dirty="0"/>
              <a:t>Dies ermöglicht völlig neue Trassenverlaufskonzepte, die grundsätzlich dem Schutz </a:t>
            </a:r>
            <a:r>
              <a:rPr lang="de-DE" u="sng" dirty="0">
                <a:solidFill>
                  <a:srgbClr val="00B050"/>
                </a:solidFill>
              </a:rPr>
              <a:t>ALLER</a:t>
            </a:r>
            <a:r>
              <a:rPr lang="de-DE" dirty="0"/>
              <a:t> Anwohnern der Region Rechnung tragen. Es bedarf lediglich des politischen Willens und dessen Durchsetzung.</a:t>
            </a:r>
          </a:p>
          <a:p>
            <a:endParaRPr lang="de-DE" dirty="0"/>
          </a:p>
        </p:txBody>
      </p:sp>
      <p:sp>
        <p:nvSpPr>
          <p:cNvPr id="4" name="Foliennummernplatzhalter 3">
            <a:extLst>
              <a:ext uri="{FF2B5EF4-FFF2-40B4-BE49-F238E27FC236}">
                <a16:creationId xmlns:a16="http://schemas.microsoft.com/office/drawing/2014/main" id="{30CA0748-5F2F-4CCA-9560-EE5A971630D4}"/>
              </a:ext>
            </a:extLst>
          </p:cNvPr>
          <p:cNvSpPr>
            <a:spLocks noGrp="1"/>
          </p:cNvSpPr>
          <p:nvPr>
            <p:ph type="sldNum" sz="quarter" idx="12"/>
          </p:nvPr>
        </p:nvSpPr>
        <p:spPr/>
        <p:txBody>
          <a:bodyPr/>
          <a:lstStyle/>
          <a:p>
            <a:fld id="{F36C87F6-986D-49E6-AF40-1B3A1EE8064D}" type="slidenum">
              <a:rPr lang="de-DE" smtClean="0"/>
              <a:t>23</a:t>
            </a:fld>
            <a:endParaRPr lang="de-DE" dirty="0"/>
          </a:p>
        </p:txBody>
      </p:sp>
      <p:sp>
        <p:nvSpPr>
          <p:cNvPr id="5" name="Fußzeilenplatzhalter 4">
            <a:extLst>
              <a:ext uri="{FF2B5EF4-FFF2-40B4-BE49-F238E27FC236}">
                <a16:creationId xmlns:a16="http://schemas.microsoft.com/office/drawing/2014/main" id="{BE35AC0C-22FA-4AF7-9D0C-9EE14290CD24}"/>
              </a:ext>
            </a:extLst>
          </p:cNvPr>
          <p:cNvSpPr>
            <a:spLocks noGrp="1"/>
          </p:cNvSpPr>
          <p:nvPr>
            <p:ph type="ftr" sz="quarter" idx="11"/>
          </p:nvPr>
        </p:nvSpPr>
        <p:spPr>
          <a:xfrm>
            <a:off x="1208836" y="6400800"/>
            <a:ext cx="9350072" cy="228601"/>
          </a:xfrm>
        </p:spPr>
        <p:txBody>
          <a:bodyPr/>
          <a:lstStyle/>
          <a:p>
            <a:r>
              <a:rPr lang="de-DE" cap="none" baseline="30000" dirty="0">
                <a:solidFill>
                  <a:srgbClr val="FF0000"/>
                </a:solidFill>
              </a:rPr>
              <a:t>2 </a:t>
            </a:r>
            <a:r>
              <a:rPr lang="de-DE" cap="none" dirty="0"/>
              <a:t>Vgl. Aussage von Herr Kliegel, Programm-Manager bei TenneT für Bayern und Schleswig-Holstein in der Abteilung Large Projects Germany beim Arbeitstreffen zwischen BI Allianz P53 und TenneT im Heimatministerium, Nürnberg am 08.11.2017 </a:t>
            </a:r>
          </a:p>
        </p:txBody>
      </p:sp>
    </p:spTree>
    <p:extLst>
      <p:ext uri="{BB962C8B-B14F-4D97-AF65-F5344CB8AC3E}">
        <p14:creationId xmlns:p14="http://schemas.microsoft.com/office/powerpoint/2010/main" val="425119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6A77F-DC20-438B-A394-62FD82737A49}"/>
              </a:ext>
            </a:extLst>
          </p:cNvPr>
          <p:cNvSpPr>
            <a:spLocks noGrp="1"/>
          </p:cNvSpPr>
          <p:nvPr>
            <p:ph type="title"/>
          </p:nvPr>
        </p:nvSpPr>
        <p:spPr>
          <a:xfrm>
            <a:off x="1217614" y="274638"/>
            <a:ext cx="9753600" cy="1325562"/>
          </a:xfrm>
        </p:spPr>
        <p:txBody>
          <a:bodyPr>
            <a:normAutofit/>
          </a:bodyPr>
          <a:lstStyle/>
          <a:p>
            <a:r>
              <a:rPr lang="de-DE" dirty="0"/>
              <a:t>Bürgerorientierte </a:t>
            </a:r>
            <a:r>
              <a:rPr lang="de-DE" dirty="0" err="1"/>
              <a:t>vorgabeN</a:t>
            </a:r>
            <a:r>
              <a:rPr lang="de-DE" dirty="0"/>
              <a:t> </a:t>
            </a:r>
            <a:br>
              <a:rPr lang="de-DE" dirty="0"/>
            </a:br>
            <a:r>
              <a:rPr lang="de-DE" dirty="0"/>
              <a:t>in der Aarhus-Konvention </a:t>
            </a:r>
          </a:p>
        </p:txBody>
      </p:sp>
      <p:sp>
        <p:nvSpPr>
          <p:cNvPr id="3" name="Inhaltsplatzhalter 2">
            <a:extLst>
              <a:ext uri="{FF2B5EF4-FFF2-40B4-BE49-F238E27FC236}">
                <a16:creationId xmlns:a16="http://schemas.microsoft.com/office/drawing/2014/main" id="{AA6BB551-F3E6-48AF-AFFB-77D392CE324E}"/>
              </a:ext>
            </a:extLst>
          </p:cNvPr>
          <p:cNvSpPr>
            <a:spLocks noGrp="1"/>
          </p:cNvSpPr>
          <p:nvPr>
            <p:ph idx="1"/>
          </p:nvPr>
        </p:nvSpPr>
        <p:spPr>
          <a:xfrm>
            <a:off x="4854004" y="2035034"/>
            <a:ext cx="6624736" cy="4548328"/>
          </a:xfrm>
        </p:spPr>
        <p:txBody>
          <a:bodyPr>
            <a:normAutofit fontScale="92500" lnSpcReduction="10000"/>
          </a:bodyPr>
          <a:lstStyle/>
          <a:p>
            <a:pPr marL="45720" indent="0">
              <a:buNone/>
            </a:pPr>
            <a:endParaRPr lang="nn-NO" i="1" baseline="30000" dirty="0">
              <a:solidFill>
                <a:srgbClr val="FF0000"/>
              </a:solidFill>
            </a:endParaRPr>
          </a:p>
          <a:p>
            <a:pPr marL="45720" indent="0" algn="just">
              <a:lnSpc>
                <a:spcPct val="110000"/>
              </a:lnSpc>
              <a:buNone/>
            </a:pPr>
            <a:r>
              <a:rPr lang="de-DE" i="1" dirty="0"/>
              <a:t>„(4) </a:t>
            </a:r>
            <a:r>
              <a:rPr lang="nn-NO" i="1" dirty="0"/>
              <a:t>E</a:t>
            </a:r>
            <a:r>
              <a:rPr lang="en-US" i="1" dirty="0" err="1"/>
              <a:t>ach</a:t>
            </a:r>
            <a:r>
              <a:rPr lang="en-US" i="1" dirty="0"/>
              <a:t> Party shall provide for </a:t>
            </a:r>
            <a:r>
              <a:rPr lang="en-US" i="1" dirty="0">
                <a:solidFill>
                  <a:srgbClr val="FF0000"/>
                </a:solidFill>
              </a:rPr>
              <a:t>early</a:t>
            </a:r>
            <a:r>
              <a:rPr lang="en-US" i="1" dirty="0"/>
              <a:t> public participation, when </a:t>
            </a:r>
            <a:r>
              <a:rPr lang="en-US" i="1" dirty="0">
                <a:solidFill>
                  <a:srgbClr val="FF0000"/>
                </a:solidFill>
              </a:rPr>
              <a:t>all options are open </a:t>
            </a:r>
            <a:r>
              <a:rPr lang="en-US" i="1" dirty="0"/>
              <a:t>and effective public participation can take place. (5) Each Party should, where appropriate, encourage prospective applicants to identify the public concerned, to enter into discussions, and to provide information regarding the objectives of their application </a:t>
            </a:r>
            <a:r>
              <a:rPr lang="en-US" i="1" dirty="0">
                <a:solidFill>
                  <a:srgbClr val="FF0000"/>
                </a:solidFill>
              </a:rPr>
              <a:t>before applying for a permit</a:t>
            </a:r>
            <a:r>
              <a:rPr lang="en-US" i="1" dirty="0"/>
              <a:t>.”</a:t>
            </a:r>
          </a:p>
          <a:p>
            <a:pPr marL="45720" indent="0" algn="r">
              <a:lnSpc>
                <a:spcPct val="110000"/>
              </a:lnSpc>
              <a:buNone/>
            </a:pPr>
            <a:r>
              <a:rPr lang="en-US" dirty="0"/>
              <a:t>Aarhus Convention, 1998, </a:t>
            </a:r>
            <a:br>
              <a:rPr lang="en-US" dirty="0"/>
            </a:br>
            <a:r>
              <a:rPr lang="en-US" dirty="0"/>
              <a:t>S. 10, </a:t>
            </a:r>
            <a:r>
              <a:rPr lang="en-US" dirty="0" err="1"/>
              <a:t>Artikel</a:t>
            </a:r>
            <a:r>
              <a:rPr lang="en-US" dirty="0"/>
              <a:t> 6, </a:t>
            </a:r>
            <a:r>
              <a:rPr lang="en-US" dirty="0" err="1"/>
              <a:t>Absatz</a:t>
            </a:r>
            <a:r>
              <a:rPr lang="en-US" dirty="0"/>
              <a:t> 4 und 5</a:t>
            </a:r>
          </a:p>
          <a:p>
            <a:pPr marL="45720" indent="0" algn="r">
              <a:lnSpc>
                <a:spcPct val="110000"/>
              </a:lnSpc>
              <a:buNone/>
            </a:pPr>
            <a:endParaRPr lang="en-US" dirty="0"/>
          </a:p>
          <a:p>
            <a:pPr marL="45720" indent="0">
              <a:buNone/>
            </a:pPr>
            <a:endParaRPr lang="en-US" dirty="0">
              <a:solidFill>
                <a:srgbClr val="FF0000"/>
              </a:solidFill>
            </a:endParaRPr>
          </a:p>
          <a:p>
            <a:pPr marL="45720" indent="0" algn="r">
              <a:buNone/>
            </a:pPr>
            <a:endParaRPr lang="en-US" dirty="0"/>
          </a:p>
          <a:p>
            <a:pPr marL="45720" indent="0" algn="r">
              <a:buNone/>
            </a:pPr>
            <a:endParaRPr lang="de-DE" dirty="0"/>
          </a:p>
        </p:txBody>
      </p:sp>
      <p:sp>
        <p:nvSpPr>
          <p:cNvPr id="5" name="Foliennummernplatzhalter 4">
            <a:extLst>
              <a:ext uri="{FF2B5EF4-FFF2-40B4-BE49-F238E27FC236}">
                <a16:creationId xmlns:a16="http://schemas.microsoft.com/office/drawing/2014/main" id="{BEEE8361-E4B3-4742-96AD-C76BAB382CD4}"/>
              </a:ext>
            </a:extLst>
          </p:cNvPr>
          <p:cNvSpPr>
            <a:spLocks noGrp="1"/>
          </p:cNvSpPr>
          <p:nvPr>
            <p:ph type="sldNum" sz="quarter" idx="12"/>
          </p:nvPr>
        </p:nvSpPr>
        <p:spPr/>
        <p:txBody>
          <a:bodyPr/>
          <a:lstStyle/>
          <a:p>
            <a:fld id="{F36C87F6-986D-49E6-AF40-1B3A1EE8064D}" type="slidenum">
              <a:rPr lang="de-DE" smtClean="0"/>
              <a:t>24</a:t>
            </a:fld>
            <a:endParaRPr lang="de-DE" dirty="0"/>
          </a:p>
        </p:txBody>
      </p:sp>
      <p:pic>
        <p:nvPicPr>
          <p:cNvPr id="12291" name="Picture 3" descr="Pixabay_group-1013594_1920">
            <a:extLst>
              <a:ext uri="{FF2B5EF4-FFF2-40B4-BE49-F238E27FC236}">
                <a16:creationId xmlns:a16="http://schemas.microsoft.com/office/drawing/2014/main" id="{7BF6E7AE-0B84-4954-A183-ED1DB9823F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3892" y="2352452"/>
            <a:ext cx="3296096" cy="3296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214479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35588A1-8A6E-45E4-857C-429B3A12F1A2}"/>
              </a:ext>
            </a:extLst>
          </p:cNvPr>
          <p:cNvSpPr>
            <a:spLocks noGrp="1"/>
          </p:cNvSpPr>
          <p:nvPr>
            <p:ph type="title"/>
          </p:nvPr>
        </p:nvSpPr>
        <p:spPr>
          <a:xfrm>
            <a:off x="1125860" y="263808"/>
            <a:ext cx="10493422" cy="1325562"/>
          </a:xfrm>
        </p:spPr>
        <p:txBody>
          <a:bodyPr>
            <a:normAutofit/>
          </a:bodyPr>
          <a:lstStyle/>
          <a:p>
            <a:r>
              <a:rPr lang="de-DE" dirty="0"/>
              <a:t>Bürgerorientierte vorgaben </a:t>
            </a:r>
            <a:br>
              <a:rPr lang="de-DE" dirty="0"/>
            </a:br>
            <a:r>
              <a:rPr lang="de-DE" dirty="0"/>
              <a:t>im neuen LEP</a:t>
            </a:r>
          </a:p>
        </p:txBody>
      </p:sp>
      <p:sp>
        <p:nvSpPr>
          <p:cNvPr id="9" name="Textplatzhalter 8">
            <a:extLst>
              <a:ext uri="{FF2B5EF4-FFF2-40B4-BE49-F238E27FC236}">
                <a16:creationId xmlns:a16="http://schemas.microsoft.com/office/drawing/2014/main" id="{0D163D44-74ED-4A52-A00F-53AA3604EF5A}"/>
              </a:ext>
            </a:extLst>
          </p:cNvPr>
          <p:cNvSpPr>
            <a:spLocks noGrp="1"/>
          </p:cNvSpPr>
          <p:nvPr>
            <p:ph type="body" idx="1"/>
          </p:nvPr>
        </p:nvSpPr>
        <p:spPr>
          <a:xfrm>
            <a:off x="1217611" y="1674485"/>
            <a:ext cx="4709160" cy="838201"/>
          </a:xfrm>
        </p:spPr>
        <p:txBody>
          <a:bodyPr/>
          <a:lstStyle/>
          <a:p>
            <a:pPr algn="ctr"/>
            <a:r>
              <a:rPr lang="de-DE" cap="none" dirty="0"/>
              <a:t>Entwurfsversion </a:t>
            </a:r>
            <a:r>
              <a:rPr lang="de-DE" cap="none" dirty="0">
                <a:sym typeface="Wingdings" panose="05000000000000000000" pitchFamily="2" charset="2"/>
              </a:rPr>
              <a:t></a:t>
            </a:r>
            <a:endParaRPr lang="de-DE" dirty="0"/>
          </a:p>
        </p:txBody>
      </p:sp>
      <p:sp>
        <p:nvSpPr>
          <p:cNvPr id="6" name="Inhaltsplatzhalter 5">
            <a:extLst>
              <a:ext uri="{FF2B5EF4-FFF2-40B4-BE49-F238E27FC236}">
                <a16:creationId xmlns:a16="http://schemas.microsoft.com/office/drawing/2014/main" id="{FD678E69-3871-4D47-939A-A06EC4DB5895}"/>
              </a:ext>
            </a:extLst>
          </p:cNvPr>
          <p:cNvSpPr>
            <a:spLocks noGrp="1"/>
          </p:cNvSpPr>
          <p:nvPr>
            <p:ph sz="half" idx="2"/>
          </p:nvPr>
        </p:nvSpPr>
        <p:spPr>
          <a:xfrm>
            <a:off x="1217614" y="2420888"/>
            <a:ext cx="4709160" cy="4437112"/>
          </a:xfrm>
        </p:spPr>
        <p:txBody>
          <a:bodyPr>
            <a:normAutofit fontScale="25000" lnSpcReduction="20000"/>
          </a:bodyPr>
          <a:lstStyle/>
          <a:p>
            <a:pPr marL="45720" indent="0" algn="ctr">
              <a:lnSpc>
                <a:spcPct val="120000"/>
              </a:lnSpc>
              <a:buNone/>
            </a:pPr>
            <a:r>
              <a:rPr lang="de-DE" sz="4800" i="1" dirty="0"/>
              <a:t>„Die Festlegungen zu Höchstspannungsfreileitungen dienen dazu, den im Rahmen der Energiewende unerlässlichen Umbau der Energieinfrastruktur so schonend wie möglich zu gestalten. Intention ist es, Belastungen des besonders bedeutsamen </a:t>
            </a:r>
            <a:r>
              <a:rPr lang="de-DE" sz="4800" b="1" i="1" dirty="0">
                <a:highlight>
                  <a:srgbClr val="00FF00"/>
                </a:highlight>
              </a:rPr>
              <a:t>Schutzgutes Mensch </a:t>
            </a:r>
            <a:r>
              <a:rPr lang="de-DE" sz="4800" i="1" dirty="0"/>
              <a:t>zu minimieren und soweit möglich sogar eine </a:t>
            </a:r>
            <a:r>
              <a:rPr lang="de-DE" sz="4800" b="1" i="1" dirty="0">
                <a:highlight>
                  <a:srgbClr val="00FF00"/>
                </a:highlight>
              </a:rPr>
              <a:t>Verbesserung des Ist-Zustandes </a:t>
            </a:r>
            <a:r>
              <a:rPr lang="de-DE" sz="4800" i="1" dirty="0"/>
              <a:t>zu erreichen.“</a:t>
            </a:r>
            <a:r>
              <a:rPr lang="de-DE" sz="4800" i="1" baseline="30000" dirty="0">
                <a:solidFill>
                  <a:srgbClr val="FF0000"/>
                </a:solidFill>
              </a:rPr>
              <a:t>4</a:t>
            </a:r>
            <a:endParaRPr lang="de-DE" sz="4800" baseline="30000" dirty="0">
              <a:solidFill>
                <a:srgbClr val="FF0000"/>
              </a:solidFill>
            </a:endParaRPr>
          </a:p>
          <a:p>
            <a:pPr marL="45720" indent="0" algn="ctr">
              <a:lnSpc>
                <a:spcPct val="120000"/>
              </a:lnSpc>
              <a:buNone/>
            </a:pPr>
            <a:r>
              <a:rPr lang="de-DE" sz="4800" i="1" dirty="0"/>
              <a:t>„Mit dem erforderlichen Um- und Ausbau des Höchstspannungsnetzes geht in der Regel ein unvermeidlicher Eingriff in einzelne Schutzgüter einher. Durch den </a:t>
            </a:r>
            <a:r>
              <a:rPr lang="de-DE" sz="4800" b="1" i="1" dirty="0">
                <a:highlight>
                  <a:srgbClr val="00FF00"/>
                </a:highlight>
              </a:rPr>
              <a:t>vorsorglichen</a:t>
            </a:r>
            <a:r>
              <a:rPr lang="de-DE" sz="4800" i="1" dirty="0"/>
              <a:t> Schutz des Wohnumfeldes kann die Beeinträchtigung des Schutzgutes Mensch merklich reduziert werden. Dies kann unter Umständen zu einem </a:t>
            </a:r>
            <a:r>
              <a:rPr lang="de-DE" sz="4800" b="1" i="1" dirty="0">
                <a:highlight>
                  <a:srgbClr val="00FF00"/>
                </a:highlight>
              </a:rPr>
              <a:t>größeren</a:t>
            </a:r>
            <a:r>
              <a:rPr lang="de-DE" sz="4800" i="1" dirty="0"/>
              <a:t> </a:t>
            </a:r>
            <a:r>
              <a:rPr lang="de-DE" sz="4800" b="1" i="1" dirty="0">
                <a:highlight>
                  <a:srgbClr val="00FF00"/>
                </a:highlight>
              </a:rPr>
              <a:t>Eingriff auf das Schutzgut Landschaft </a:t>
            </a:r>
            <a:r>
              <a:rPr lang="de-DE" sz="4800" i="1" dirty="0"/>
              <a:t>führen.“</a:t>
            </a:r>
            <a:r>
              <a:rPr lang="de-DE" sz="4800" i="1" baseline="30000" dirty="0">
                <a:solidFill>
                  <a:srgbClr val="FF0000"/>
                </a:solidFill>
              </a:rPr>
              <a:t>4</a:t>
            </a:r>
            <a:endParaRPr lang="de-DE" sz="4800" i="1" dirty="0"/>
          </a:p>
          <a:p>
            <a:pPr marL="45720" indent="0" algn="ctr">
              <a:lnSpc>
                <a:spcPct val="120000"/>
              </a:lnSpc>
              <a:buNone/>
            </a:pPr>
            <a:r>
              <a:rPr lang="de-DE" sz="3600" i="1" baseline="30000" dirty="0">
                <a:solidFill>
                  <a:srgbClr val="FF0000"/>
                </a:solidFill>
              </a:rPr>
              <a:t>4 </a:t>
            </a:r>
            <a:r>
              <a:rPr lang="de-DE" sz="3600" dirty="0"/>
              <a:t>Abschnitt D: Besondere Begründung der geänderten Festlegungen im Hinblick auf die Vorgaben des Art. 14 </a:t>
            </a:r>
            <a:r>
              <a:rPr lang="de-DE" sz="3600" dirty="0" err="1"/>
              <a:t>BayLplG</a:t>
            </a:r>
            <a:r>
              <a:rPr lang="de-DE" sz="3600" dirty="0"/>
              <a:t> in der Verordnung zur Änderung der Verordnung  über das Landesentwicklungsprogramm Bayern (LEP), S. 88 (Kurzdarstellung und Umweltauswirkungen), in: </a:t>
            </a:r>
            <a:r>
              <a:rPr lang="de-DE" sz="3600" dirty="0">
                <a:hlinkClick r:id="rId2"/>
              </a:rPr>
              <a:t>https://www.landesentwicklung-bayern.de/fileadmin/user_upload/landesentwicklung/Dokumente_und_Cover/Instrumente/LEP_Beteiligungsverfahren_Feb_2017/LEP-Teilfortschreibung-2017/170328_LEP_Vorbl._Verordn._Begr__002_.pdf</a:t>
            </a:r>
            <a:endParaRPr lang="de-DE" dirty="0"/>
          </a:p>
        </p:txBody>
      </p:sp>
      <p:sp>
        <p:nvSpPr>
          <p:cNvPr id="10" name="Textplatzhalter 9">
            <a:extLst>
              <a:ext uri="{FF2B5EF4-FFF2-40B4-BE49-F238E27FC236}">
                <a16:creationId xmlns:a16="http://schemas.microsoft.com/office/drawing/2014/main" id="{9E84667E-EBDD-4373-9AE6-3A2E1ABDEF08}"/>
              </a:ext>
            </a:extLst>
          </p:cNvPr>
          <p:cNvSpPr>
            <a:spLocks noGrp="1"/>
          </p:cNvSpPr>
          <p:nvPr>
            <p:ph type="body" sz="quarter" idx="3"/>
          </p:nvPr>
        </p:nvSpPr>
        <p:spPr>
          <a:xfrm>
            <a:off x="6273531" y="1674485"/>
            <a:ext cx="4709160" cy="838201"/>
          </a:xfrm>
        </p:spPr>
        <p:txBody>
          <a:bodyPr/>
          <a:lstStyle/>
          <a:p>
            <a:pPr algn="ctr"/>
            <a:r>
              <a:rPr lang="de-DE" dirty="0"/>
              <a:t>Finale Version </a:t>
            </a:r>
            <a:r>
              <a:rPr lang="de-DE" dirty="0">
                <a:sym typeface="Wingdings" panose="05000000000000000000" pitchFamily="2" charset="2"/>
              </a:rPr>
              <a:t></a:t>
            </a:r>
            <a:endParaRPr lang="de-DE" dirty="0"/>
          </a:p>
        </p:txBody>
      </p:sp>
      <p:sp>
        <p:nvSpPr>
          <p:cNvPr id="7" name="Inhaltsplatzhalter 6">
            <a:extLst>
              <a:ext uri="{FF2B5EF4-FFF2-40B4-BE49-F238E27FC236}">
                <a16:creationId xmlns:a16="http://schemas.microsoft.com/office/drawing/2014/main" id="{91279984-C346-491A-9279-955A6C6E05BE}"/>
              </a:ext>
            </a:extLst>
          </p:cNvPr>
          <p:cNvSpPr>
            <a:spLocks noGrp="1"/>
          </p:cNvSpPr>
          <p:nvPr>
            <p:ph sz="quarter" idx="4"/>
          </p:nvPr>
        </p:nvSpPr>
        <p:spPr>
          <a:xfrm>
            <a:off x="6262054" y="2492896"/>
            <a:ext cx="4709160" cy="4248472"/>
          </a:xfrm>
          <a:ln>
            <a:solidFill>
              <a:schemeClr val="accent4">
                <a:lumMod val="20000"/>
                <a:lumOff val="80000"/>
              </a:schemeClr>
            </a:solidFill>
          </a:ln>
        </p:spPr>
        <p:txBody>
          <a:bodyPr>
            <a:normAutofit fontScale="25000" lnSpcReduction="20000"/>
          </a:bodyPr>
          <a:lstStyle/>
          <a:p>
            <a:pPr marL="45720" indent="0" algn="ctr">
              <a:lnSpc>
                <a:spcPct val="120000"/>
              </a:lnSpc>
              <a:buNone/>
            </a:pPr>
            <a:r>
              <a:rPr lang="de-DE" sz="4800" i="1" dirty="0"/>
              <a:t>„Höchstspannungsfreileitungen verändern durch ihre Dimension nicht nur die Landschaft, sondern beeinflussen auch das Wohnumfeld der Bevölkerung entlang der Leitungstrassen. Im Sinne einer vorausschauenden, nachhaltigen Raumplanung trägt daher ein </a:t>
            </a:r>
            <a:r>
              <a:rPr lang="de-DE" sz="4800" b="1" i="1" dirty="0">
                <a:highlight>
                  <a:srgbClr val="00FF00"/>
                </a:highlight>
              </a:rPr>
              <a:t>vorsorgender </a:t>
            </a:r>
            <a:r>
              <a:rPr lang="de-DE" sz="4800" b="1" i="1" dirty="0" err="1">
                <a:highlight>
                  <a:srgbClr val="00FF00"/>
                </a:highlight>
              </a:rPr>
              <a:t>Wohnumfeldschutz</a:t>
            </a:r>
            <a:r>
              <a:rPr lang="de-DE" sz="4800" b="1" i="1" dirty="0">
                <a:highlight>
                  <a:srgbClr val="00FF00"/>
                </a:highlight>
              </a:rPr>
              <a:t> durch Einhaltung von Mindestabständen</a:t>
            </a:r>
            <a:r>
              <a:rPr lang="de-DE" sz="4800" b="1" i="1" dirty="0"/>
              <a:t> </a:t>
            </a:r>
            <a:r>
              <a:rPr lang="de-DE" sz="4800" i="1" dirty="0"/>
              <a:t>zwischen Höchstspannungsfreileitungen und Siedlungen zur </a:t>
            </a:r>
            <a:r>
              <a:rPr lang="de-DE" sz="4800" b="1" i="1" dirty="0">
                <a:highlight>
                  <a:srgbClr val="00FF00"/>
                </a:highlight>
              </a:rPr>
              <a:t>Minimierung von Raumnutzungskonflikten</a:t>
            </a:r>
            <a:r>
              <a:rPr lang="de-DE" sz="4800" b="1" i="1" dirty="0"/>
              <a:t> </a:t>
            </a:r>
            <a:r>
              <a:rPr lang="de-DE" sz="4800" i="1" dirty="0"/>
              <a:t>bei. Höchstspannungsfreileitungen sind Stromleitungen mit einer Mindestspannung von 220 kV. </a:t>
            </a:r>
            <a:r>
              <a:rPr lang="de-DE" sz="4800" b="1" i="1" dirty="0">
                <a:solidFill>
                  <a:srgbClr val="FF0000"/>
                </a:solidFill>
              </a:rPr>
              <a:t>Für den Fall, dass die Anwendung des Grundsatzes zu einem wesentlich längeren Streckenverlauf führt, sind in die planerische Abwägung der erhöhte Flächenverbrauch und die dadurch erforderlichen Ausgleichsmaßnahmen einzubeziehen. </a:t>
            </a:r>
            <a:r>
              <a:rPr lang="de-DE" sz="4800" i="1" dirty="0"/>
              <a:t>Sofern der Einsatz von </a:t>
            </a:r>
            <a:r>
              <a:rPr lang="de-DE" sz="4800" b="1" i="1" dirty="0">
                <a:highlight>
                  <a:srgbClr val="00FF00"/>
                </a:highlight>
              </a:rPr>
              <a:t>Erdkabeln</a:t>
            </a:r>
            <a:r>
              <a:rPr lang="de-DE" sz="4800" b="1" i="1" dirty="0"/>
              <a:t> </a:t>
            </a:r>
            <a:r>
              <a:rPr lang="de-DE" sz="4800" b="1" i="1" dirty="0">
                <a:highlight>
                  <a:srgbClr val="00FF00"/>
                </a:highlight>
              </a:rPr>
              <a:t>rechtlich und technisch möglich</a:t>
            </a:r>
            <a:r>
              <a:rPr lang="de-DE" sz="4800" b="1" i="1" dirty="0"/>
              <a:t> </a:t>
            </a:r>
            <a:r>
              <a:rPr lang="de-DE" sz="4800" i="1" dirty="0"/>
              <a:t>ist, soll dieser zur Minimierung der Konflikte mit dem </a:t>
            </a:r>
            <a:r>
              <a:rPr lang="de-DE" sz="4800" i="1" dirty="0" err="1"/>
              <a:t>Wohnumfeldschutz</a:t>
            </a:r>
            <a:r>
              <a:rPr lang="de-DE" sz="4800" i="1" dirty="0"/>
              <a:t> aber auch dem Landschaftsbild erfolgen, </a:t>
            </a:r>
            <a:r>
              <a:rPr lang="de-DE" sz="4800" b="1" i="1" dirty="0">
                <a:highlight>
                  <a:srgbClr val="00FF00"/>
                </a:highlight>
              </a:rPr>
              <a:t>wenn andernfalls die o. g. Abstände nicht einzuhalten sind</a:t>
            </a:r>
            <a:r>
              <a:rPr lang="de-DE" sz="4800" i="1" dirty="0">
                <a:highlight>
                  <a:srgbClr val="00FF00"/>
                </a:highlight>
              </a:rPr>
              <a:t>.</a:t>
            </a:r>
            <a:r>
              <a:rPr lang="de-DE" sz="4800" i="1" dirty="0"/>
              <a:t>“</a:t>
            </a:r>
            <a:r>
              <a:rPr lang="de-DE" sz="4800" i="1" baseline="30000" dirty="0">
                <a:solidFill>
                  <a:srgbClr val="FF0000"/>
                </a:solidFill>
              </a:rPr>
              <a:t>5</a:t>
            </a:r>
            <a:r>
              <a:rPr lang="de-DE" sz="3600" i="1" baseline="30000" dirty="0">
                <a:solidFill>
                  <a:srgbClr val="FF0000"/>
                </a:solidFill>
              </a:rPr>
              <a:t> </a:t>
            </a:r>
            <a:r>
              <a:rPr lang="de-DE" sz="3600" dirty="0">
                <a:hlinkClick r:id="rId3"/>
              </a:rPr>
              <a:t>https://www.landesentwicklung-bayern.de/fileadmin/user_upload/landesentwicklung/Dokumente_und_Cover/Instrumente/LEP_Beteiligungsverfahren_Feb_2017/LEP-Teilfortschreibung-2017/LEP_Teilfortschreibung_Feb_2018/180220_Begruendung_der_geaenderten_Festlegungen.pdf</a:t>
            </a:r>
            <a:r>
              <a:rPr lang="de-DE" sz="3600" dirty="0"/>
              <a:t>, Seite 21</a:t>
            </a:r>
          </a:p>
          <a:p>
            <a:pPr marL="45720" indent="0" algn="ctr">
              <a:lnSpc>
                <a:spcPct val="120000"/>
              </a:lnSpc>
              <a:buNone/>
            </a:pPr>
            <a:endParaRPr lang="de-DE" sz="2100" dirty="0"/>
          </a:p>
          <a:p>
            <a:pPr marL="45720" indent="0" algn="ctr">
              <a:lnSpc>
                <a:spcPct val="120000"/>
              </a:lnSpc>
              <a:buNone/>
            </a:pPr>
            <a:endParaRPr lang="de-DE" dirty="0"/>
          </a:p>
          <a:p>
            <a:pPr marL="45720" indent="0" algn="ctr">
              <a:lnSpc>
                <a:spcPct val="120000"/>
              </a:lnSpc>
              <a:buNone/>
            </a:pPr>
            <a:endParaRPr lang="de-DE" i="1" dirty="0"/>
          </a:p>
        </p:txBody>
      </p:sp>
      <p:sp>
        <p:nvSpPr>
          <p:cNvPr id="11" name="Foliennummernplatzhalter 10">
            <a:extLst>
              <a:ext uri="{FF2B5EF4-FFF2-40B4-BE49-F238E27FC236}">
                <a16:creationId xmlns:a16="http://schemas.microsoft.com/office/drawing/2014/main" id="{F3229760-59BA-42FE-B8F6-C7028A28A929}"/>
              </a:ext>
            </a:extLst>
          </p:cNvPr>
          <p:cNvSpPr>
            <a:spLocks noGrp="1"/>
          </p:cNvSpPr>
          <p:nvPr>
            <p:ph type="sldNum" sz="quarter" idx="12"/>
          </p:nvPr>
        </p:nvSpPr>
        <p:spPr/>
        <p:txBody>
          <a:bodyPr/>
          <a:lstStyle/>
          <a:p>
            <a:fld id="{F36C87F6-986D-49E6-AF40-1B3A1EE8064D}" type="slidenum">
              <a:rPr lang="de-DE" smtClean="0"/>
              <a:t>25</a:t>
            </a:fld>
            <a:endParaRPr lang="de-DE" dirty="0"/>
          </a:p>
        </p:txBody>
      </p:sp>
    </p:spTree>
    <p:extLst>
      <p:ext uri="{BB962C8B-B14F-4D97-AF65-F5344CB8AC3E}">
        <p14:creationId xmlns:p14="http://schemas.microsoft.com/office/powerpoint/2010/main" val="4189267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ixabay_white-male-2064860_1920">
            <a:extLst>
              <a:ext uri="{FF2B5EF4-FFF2-40B4-BE49-F238E27FC236}">
                <a16:creationId xmlns:a16="http://schemas.microsoft.com/office/drawing/2014/main" id="{C7DC62B1-2867-4F46-BA6F-F6F9B9E83A4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174532" y="0"/>
            <a:ext cx="2818928" cy="282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
        <p:nvSpPr>
          <p:cNvPr id="2" name="Titel 1">
            <a:extLst>
              <a:ext uri="{FF2B5EF4-FFF2-40B4-BE49-F238E27FC236}">
                <a16:creationId xmlns:a16="http://schemas.microsoft.com/office/drawing/2014/main" id="{89ED5FA1-E6E1-403C-BCAE-3AD6807A980A}"/>
              </a:ext>
            </a:extLst>
          </p:cNvPr>
          <p:cNvSpPr>
            <a:spLocks noGrp="1"/>
          </p:cNvSpPr>
          <p:nvPr>
            <p:ph type="title"/>
          </p:nvPr>
        </p:nvSpPr>
        <p:spPr/>
        <p:txBody>
          <a:bodyPr>
            <a:normAutofit/>
          </a:bodyPr>
          <a:lstStyle/>
          <a:p>
            <a:r>
              <a:rPr lang="de-DE" dirty="0"/>
              <a:t>Bürgerbeteiligung</a:t>
            </a:r>
          </a:p>
        </p:txBody>
      </p:sp>
      <p:sp>
        <p:nvSpPr>
          <p:cNvPr id="3" name="Inhaltsplatzhalter 2">
            <a:extLst>
              <a:ext uri="{FF2B5EF4-FFF2-40B4-BE49-F238E27FC236}">
                <a16:creationId xmlns:a16="http://schemas.microsoft.com/office/drawing/2014/main" id="{48E42B13-1E07-4F71-8C96-D2ED7ED19125}"/>
              </a:ext>
            </a:extLst>
          </p:cNvPr>
          <p:cNvSpPr>
            <a:spLocks noGrp="1"/>
          </p:cNvSpPr>
          <p:nvPr>
            <p:ph idx="1"/>
          </p:nvPr>
        </p:nvSpPr>
        <p:spPr>
          <a:xfrm>
            <a:off x="1217614" y="1844824"/>
            <a:ext cx="10277398" cy="4752528"/>
          </a:xfrm>
        </p:spPr>
        <p:txBody>
          <a:bodyPr>
            <a:normAutofit lnSpcReduction="10000"/>
          </a:bodyPr>
          <a:lstStyle/>
          <a:p>
            <a:pPr>
              <a:lnSpc>
                <a:spcPct val="120000"/>
              </a:lnSpc>
              <a:buFont typeface="Wingdings" panose="05000000000000000000" pitchFamily="2" charset="2"/>
              <a:buChar char="§"/>
            </a:pPr>
            <a:r>
              <a:rPr lang="de-DE" sz="1800" dirty="0"/>
              <a:t>Dr. Martin </a:t>
            </a:r>
            <a:r>
              <a:rPr lang="de-DE" sz="1800" dirty="0" err="1"/>
              <a:t>Elsberger</a:t>
            </a:r>
            <a:r>
              <a:rPr lang="de-DE" sz="1800" dirty="0"/>
              <a:t>, Bayerisches Wirtschaftsministerium, </a:t>
            </a:r>
            <a:br>
              <a:rPr lang="de-DE" sz="1800" dirty="0"/>
            </a:br>
            <a:r>
              <a:rPr lang="de-DE" sz="1800" dirty="0"/>
              <a:t>Leiter Taskforce Netzausbau Bayern:</a:t>
            </a:r>
          </a:p>
          <a:p>
            <a:pPr marL="45720" indent="0" algn="ctr">
              <a:lnSpc>
                <a:spcPct val="120000"/>
              </a:lnSpc>
              <a:buNone/>
            </a:pPr>
            <a:r>
              <a:rPr lang="de-DE" sz="1800" i="1" dirty="0"/>
              <a:t>„Die Information der betroffenen Bevölkerung über die Maßnahme sowie die </a:t>
            </a:r>
            <a:r>
              <a:rPr lang="de-DE" sz="1800" i="1" dirty="0">
                <a:solidFill>
                  <a:srgbClr val="FF0000"/>
                </a:solidFill>
              </a:rPr>
              <a:t>Einbindung in die Planung</a:t>
            </a:r>
            <a:r>
              <a:rPr lang="de-DE" sz="1800" i="1" dirty="0"/>
              <a:t>  ist vorrangig als Aufgabe des Vorhabenträgers anzusehen.“</a:t>
            </a:r>
            <a:r>
              <a:rPr lang="de-DE" sz="1800" baseline="30000" dirty="0">
                <a:solidFill>
                  <a:srgbClr val="FF0000"/>
                </a:solidFill>
              </a:rPr>
              <a:t>4</a:t>
            </a:r>
          </a:p>
          <a:p>
            <a:pPr>
              <a:lnSpc>
                <a:spcPct val="120000"/>
              </a:lnSpc>
              <a:buFont typeface="Wingdings" panose="05000000000000000000" pitchFamily="2" charset="2"/>
              <a:buChar char="§"/>
            </a:pPr>
            <a:r>
              <a:rPr lang="de-DE" sz="1800" dirty="0"/>
              <a:t>„Einbindung in die Planung“ ist u.E. </a:t>
            </a:r>
            <a:r>
              <a:rPr lang="de-DE" sz="1800" dirty="0">
                <a:solidFill>
                  <a:srgbClr val="FF0000"/>
                </a:solidFill>
              </a:rPr>
              <a:t>NICHT</a:t>
            </a:r>
            <a:r>
              <a:rPr lang="de-DE" sz="1800" dirty="0"/>
              <a:t> die </a:t>
            </a:r>
            <a:r>
              <a:rPr lang="de-DE" sz="1800" dirty="0">
                <a:solidFill>
                  <a:srgbClr val="FF0000"/>
                </a:solidFill>
              </a:rPr>
              <a:t>unkoordinierte</a:t>
            </a:r>
            <a:r>
              <a:rPr lang="de-DE" sz="1800" dirty="0"/>
              <a:t> Entgegennahme voneinander unabhängiger Wunschpläne einzelner Gemeinden!</a:t>
            </a:r>
          </a:p>
          <a:p>
            <a:pPr>
              <a:lnSpc>
                <a:spcPct val="120000"/>
              </a:lnSpc>
              <a:buFont typeface="Wingdings" panose="05000000000000000000" pitchFamily="2" charset="2"/>
              <a:buChar char="§"/>
            </a:pPr>
            <a:r>
              <a:rPr lang="de-DE" sz="1800" dirty="0"/>
              <a:t>Einbindung bedeutet Teilnahme am Planungsprozess, nicht nur die Bewertung unterschiedlicher Planungsergebnisse. </a:t>
            </a:r>
            <a:r>
              <a:rPr lang="en-US" sz="1800" i="1" dirty="0"/>
              <a:t>“…</a:t>
            </a:r>
            <a:r>
              <a:rPr lang="en-US" sz="1800" i="1" dirty="0">
                <a:solidFill>
                  <a:srgbClr val="FF0000"/>
                </a:solidFill>
              </a:rPr>
              <a:t>early</a:t>
            </a:r>
            <a:r>
              <a:rPr lang="en-US" sz="1800" i="1" dirty="0"/>
              <a:t> public participation, when </a:t>
            </a:r>
            <a:r>
              <a:rPr lang="en-US" sz="1800" i="1" dirty="0">
                <a:solidFill>
                  <a:srgbClr val="FF0000"/>
                </a:solidFill>
              </a:rPr>
              <a:t>all</a:t>
            </a:r>
            <a:r>
              <a:rPr lang="en-US" sz="1800" i="1" dirty="0"/>
              <a:t> </a:t>
            </a:r>
            <a:r>
              <a:rPr lang="en-US" sz="1800" i="1" dirty="0">
                <a:solidFill>
                  <a:srgbClr val="FF0000"/>
                </a:solidFill>
              </a:rPr>
              <a:t>options are open</a:t>
            </a:r>
            <a:r>
              <a:rPr lang="en-US" sz="1800" i="1" dirty="0"/>
              <a:t>… </a:t>
            </a:r>
            <a:r>
              <a:rPr lang="en-US" sz="1800" i="1" dirty="0">
                <a:solidFill>
                  <a:srgbClr val="FF0000"/>
                </a:solidFill>
              </a:rPr>
              <a:t>before</a:t>
            </a:r>
            <a:r>
              <a:rPr lang="en-US" sz="1800" i="1" dirty="0"/>
              <a:t> applying for a permit.”  </a:t>
            </a:r>
            <a:r>
              <a:rPr lang="en-US" sz="1800" dirty="0"/>
              <a:t>Aarhus Convention, 1998, S. 10, </a:t>
            </a:r>
            <a:r>
              <a:rPr lang="en-US" sz="1800" dirty="0" err="1"/>
              <a:t>Artikel</a:t>
            </a:r>
            <a:r>
              <a:rPr lang="en-US" sz="1800" dirty="0"/>
              <a:t> 6, </a:t>
            </a:r>
            <a:r>
              <a:rPr lang="en-US" sz="1800" dirty="0" err="1"/>
              <a:t>Absatz</a:t>
            </a:r>
            <a:r>
              <a:rPr lang="en-US" sz="1800" dirty="0"/>
              <a:t> 4 und 5. </a:t>
            </a:r>
            <a:endParaRPr lang="de-DE" sz="1800" dirty="0"/>
          </a:p>
          <a:p>
            <a:pPr>
              <a:lnSpc>
                <a:spcPct val="120000"/>
              </a:lnSpc>
              <a:buFont typeface="Wingdings" panose="05000000000000000000" pitchFamily="2" charset="2"/>
              <a:buChar char="§"/>
            </a:pPr>
            <a:r>
              <a:rPr lang="de-DE" sz="1800" dirty="0"/>
              <a:t>Die von TenneT gepflegte „Informationskaskade“ ist ein Hindernis für die Planungsbeteiligung.  Wie ist diese juristisch begründet?</a:t>
            </a:r>
          </a:p>
        </p:txBody>
      </p:sp>
      <p:sp>
        <p:nvSpPr>
          <p:cNvPr id="4" name="Foliennummernplatzhalter 3">
            <a:extLst>
              <a:ext uri="{FF2B5EF4-FFF2-40B4-BE49-F238E27FC236}">
                <a16:creationId xmlns:a16="http://schemas.microsoft.com/office/drawing/2014/main" id="{5CCC4D74-1DF4-4A0F-8B6F-EC9298EAA50D}"/>
              </a:ext>
            </a:extLst>
          </p:cNvPr>
          <p:cNvSpPr>
            <a:spLocks noGrp="1"/>
          </p:cNvSpPr>
          <p:nvPr>
            <p:ph type="sldNum" sz="quarter" idx="12"/>
          </p:nvPr>
        </p:nvSpPr>
        <p:spPr/>
        <p:txBody>
          <a:bodyPr/>
          <a:lstStyle/>
          <a:p>
            <a:fld id="{F36C87F6-986D-49E6-AF40-1B3A1EE8064D}" type="slidenum">
              <a:rPr lang="de-DE" smtClean="0"/>
              <a:t>26</a:t>
            </a:fld>
            <a:endParaRPr lang="de-DE" dirty="0"/>
          </a:p>
        </p:txBody>
      </p:sp>
      <p:sp>
        <p:nvSpPr>
          <p:cNvPr id="6" name="Fußzeilenplatzhalter 4">
            <a:extLst>
              <a:ext uri="{FF2B5EF4-FFF2-40B4-BE49-F238E27FC236}">
                <a16:creationId xmlns:a16="http://schemas.microsoft.com/office/drawing/2014/main" id="{362D62C9-48B2-421C-943C-72E7142DE906}"/>
              </a:ext>
            </a:extLst>
          </p:cNvPr>
          <p:cNvSpPr>
            <a:spLocks noGrp="1"/>
          </p:cNvSpPr>
          <p:nvPr>
            <p:ph type="ftr" sz="quarter" idx="11"/>
          </p:nvPr>
        </p:nvSpPr>
        <p:spPr>
          <a:xfrm>
            <a:off x="1208836" y="6381328"/>
            <a:ext cx="9422080" cy="360039"/>
          </a:xfrm>
        </p:spPr>
        <p:txBody>
          <a:bodyPr/>
          <a:lstStyle/>
          <a:p>
            <a:r>
              <a:rPr lang="de-DE" baseline="30000" dirty="0">
                <a:solidFill>
                  <a:srgbClr val="FF0000"/>
                </a:solidFill>
              </a:rPr>
              <a:t>4</a:t>
            </a:r>
            <a:r>
              <a:rPr lang="de-DE" dirty="0"/>
              <a:t> </a:t>
            </a:r>
            <a:r>
              <a:rPr lang="de-DE" cap="none" dirty="0">
                <a:hlinkClick r:id="rId4"/>
              </a:rPr>
              <a:t>https://www.bi-ezelsdorf.org/app/download/7004484361/BI-Ezelsdorf_2017-08-23_Antwort+von++Dr.+Martin+Elsberger.pdf?t=1504825825</a:t>
            </a:r>
            <a:r>
              <a:rPr lang="de-DE" cap="none" dirty="0"/>
              <a:t>, Seite  3</a:t>
            </a:r>
          </a:p>
        </p:txBody>
      </p:sp>
    </p:spTree>
    <p:extLst>
      <p:ext uri="{BB962C8B-B14F-4D97-AF65-F5344CB8AC3E}">
        <p14:creationId xmlns:p14="http://schemas.microsoft.com/office/powerpoint/2010/main" val="214288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1959F6-7488-446E-8DE1-EFE01A255787}"/>
              </a:ext>
            </a:extLst>
          </p:cNvPr>
          <p:cNvSpPr>
            <a:spLocks noGrp="1"/>
          </p:cNvSpPr>
          <p:nvPr>
            <p:ph type="title"/>
          </p:nvPr>
        </p:nvSpPr>
        <p:spPr/>
        <p:txBody>
          <a:bodyPr/>
          <a:lstStyle/>
          <a:p>
            <a:r>
              <a:rPr lang="de-DE" dirty="0"/>
              <a:t>Gesundheitsrisiken </a:t>
            </a:r>
            <a:br>
              <a:rPr lang="de-DE" dirty="0"/>
            </a:br>
            <a:r>
              <a:rPr lang="de-DE" dirty="0"/>
              <a:t>und -vorsorge</a:t>
            </a:r>
          </a:p>
        </p:txBody>
      </p:sp>
      <p:sp>
        <p:nvSpPr>
          <p:cNvPr id="4" name="Inhaltsplatzhalter 3">
            <a:extLst>
              <a:ext uri="{FF2B5EF4-FFF2-40B4-BE49-F238E27FC236}">
                <a16:creationId xmlns:a16="http://schemas.microsoft.com/office/drawing/2014/main" id="{9690DBDB-DE7F-4AD3-B5C0-AEC0E84A962B}"/>
              </a:ext>
            </a:extLst>
          </p:cNvPr>
          <p:cNvSpPr>
            <a:spLocks noGrp="1"/>
          </p:cNvSpPr>
          <p:nvPr>
            <p:ph idx="1"/>
          </p:nvPr>
        </p:nvSpPr>
        <p:spPr>
          <a:xfrm>
            <a:off x="1217614" y="1828800"/>
            <a:ext cx="9753600" cy="4120480"/>
          </a:xfrm>
        </p:spPr>
        <p:txBody>
          <a:bodyPr>
            <a:normAutofit fontScale="70000" lnSpcReduction="20000"/>
          </a:bodyPr>
          <a:lstStyle/>
          <a:p>
            <a:pPr>
              <a:lnSpc>
                <a:spcPct val="120000"/>
              </a:lnSpc>
              <a:buFont typeface="Wingdings" panose="05000000000000000000" pitchFamily="2" charset="2"/>
              <a:buChar char="§"/>
            </a:pPr>
            <a:r>
              <a:rPr lang="de-DE" dirty="0"/>
              <a:t>Die elektrische Leistung erhöht sich bei der P53 lt. TenneT um den Faktor 10,36. </a:t>
            </a:r>
          </a:p>
          <a:p>
            <a:pPr>
              <a:lnSpc>
                <a:spcPct val="120000"/>
              </a:lnSpc>
              <a:buFont typeface="Wingdings" panose="05000000000000000000" pitchFamily="2" charset="2"/>
              <a:buChar char="§"/>
            </a:pPr>
            <a:r>
              <a:rPr lang="de-DE" dirty="0"/>
              <a:t>Dies führt wiederum zur einer </a:t>
            </a:r>
            <a:r>
              <a:rPr lang="de-DE" dirty="0" err="1">
                <a:solidFill>
                  <a:srgbClr val="FF0000"/>
                </a:solidFill>
              </a:rPr>
              <a:t>Versechsfachung</a:t>
            </a:r>
            <a:r>
              <a:rPr lang="de-DE" dirty="0"/>
              <a:t> der Stromstärke. Pro Stromkreis sollen 3.600 Ampere transportiert werden. Ein Strommast führt 2 Stromkreise. </a:t>
            </a:r>
          </a:p>
          <a:p>
            <a:pPr>
              <a:lnSpc>
                <a:spcPct val="120000"/>
              </a:lnSpc>
              <a:buFont typeface="Wingdings" panose="05000000000000000000" pitchFamily="2" charset="2"/>
              <a:buChar char="§"/>
            </a:pPr>
            <a:r>
              <a:rPr lang="de-DE" dirty="0"/>
              <a:t>Der Stromstärkenzuwachs um den Faktor 6 führt zu einer deutlichen Erhöhung der gesundheitlich maßgeblichen Magnetflussdichte.</a:t>
            </a:r>
            <a:r>
              <a:rPr lang="de-DE" baseline="30000" dirty="0">
                <a:solidFill>
                  <a:srgbClr val="FF0000"/>
                </a:solidFill>
              </a:rPr>
              <a:t> 5</a:t>
            </a:r>
            <a:r>
              <a:rPr lang="de-DE" dirty="0"/>
              <a:t> </a:t>
            </a:r>
          </a:p>
          <a:p>
            <a:pPr>
              <a:lnSpc>
                <a:spcPct val="120000"/>
              </a:lnSpc>
              <a:buFont typeface="Wingdings" panose="05000000000000000000" pitchFamily="2" charset="2"/>
              <a:buChar char="§"/>
            </a:pPr>
            <a:r>
              <a:rPr lang="de-DE" dirty="0"/>
              <a:t>Aus wissenschaftlichen Studien gibt es Hinweise auf statistische Zusammenhänge zwischen bestimmten Krankheitsbildern und elektromagnetischen Feldern </a:t>
            </a:r>
            <a:r>
              <a:rPr lang="de-DE" b="1" dirty="0"/>
              <a:t>unterhalb</a:t>
            </a:r>
            <a:r>
              <a:rPr lang="de-DE" dirty="0"/>
              <a:t> der Grenzwerte.</a:t>
            </a:r>
            <a:r>
              <a:rPr lang="de-DE" baseline="30000" dirty="0">
                <a:solidFill>
                  <a:srgbClr val="FF0000"/>
                </a:solidFill>
              </a:rPr>
              <a:t>6</a:t>
            </a:r>
            <a:endParaRPr lang="de-DE" u="sng" dirty="0"/>
          </a:p>
          <a:p>
            <a:pPr>
              <a:lnSpc>
                <a:spcPct val="120000"/>
              </a:lnSpc>
              <a:buFont typeface="Wingdings" panose="05000000000000000000" pitchFamily="2" charset="2"/>
              <a:buChar char="§"/>
            </a:pPr>
            <a:r>
              <a:rPr lang="de-DE" dirty="0"/>
              <a:t>Da in unserer Region </a:t>
            </a:r>
            <a:r>
              <a:rPr lang="de-DE" dirty="0">
                <a:solidFill>
                  <a:srgbClr val="FF0000"/>
                </a:solidFill>
              </a:rPr>
              <a:t>mehrere</a:t>
            </a:r>
            <a:r>
              <a:rPr lang="de-DE" dirty="0"/>
              <a:t> Hoch- und Höchstspannungsleitungen verlaufen, erfordert die </a:t>
            </a:r>
            <a:r>
              <a:rPr lang="de-DE" dirty="0">
                <a:solidFill>
                  <a:srgbClr val="FF0000"/>
                </a:solidFill>
              </a:rPr>
              <a:t>regionale Konzentration </a:t>
            </a:r>
            <a:r>
              <a:rPr lang="de-DE" dirty="0"/>
              <a:t>mehrerer Leitungen sowie deren Aufrüstung </a:t>
            </a:r>
            <a:r>
              <a:rPr lang="de-DE" b="1" dirty="0"/>
              <a:t>erst recht </a:t>
            </a:r>
            <a:r>
              <a:rPr lang="de-DE" dirty="0"/>
              <a:t>die konsequente großräumige (gemeindeübergreifende) Einhaltung von Abstandsregeln und nicht umgekehrt. </a:t>
            </a:r>
          </a:p>
        </p:txBody>
      </p:sp>
      <p:sp>
        <p:nvSpPr>
          <p:cNvPr id="5" name="Foliennummernplatzhalter 4">
            <a:extLst>
              <a:ext uri="{FF2B5EF4-FFF2-40B4-BE49-F238E27FC236}">
                <a16:creationId xmlns:a16="http://schemas.microsoft.com/office/drawing/2014/main" id="{34B3EFDE-CBD4-4476-BB01-02B7FC7C9C14}"/>
              </a:ext>
            </a:extLst>
          </p:cNvPr>
          <p:cNvSpPr>
            <a:spLocks noGrp="1"/>
          </p:cNvSpPr>
          <p:nvPr>
            <p:ph type="sldNum" sz="quarter" idx="12"/>
          </p:nvPr>
        </p:nvSpPr>
        <p:spPr/>
        <p:txBody>
          <a:bodyPr/>
          <a:lstStyle/>
          <a:p>
            <a:fld id="{F36C87F6-986D-49E6-AF40-1B3A1EE8064D}" type="slidenum">
              <a:rPr lang="de-DE" smtClean="0"/>
              <a:t>27</a:t>
            </a:fld>
            <a:endParaRPr lang="de-DE" dirty="0"/>
          </a:p>
        </p:txBody>
      </p:sp>
      <mc:AlternateContent xmlns:mc="http://schemas.openxmlformats.org/markup-compatibility/2006" xmlns:a14="http://schemas.microsoft.com/office/drawing/2010/main">
        <mc:Choice Requires="a14">
          <p:sp>
            <p:nvSpPr>
              <p:cNvPr id="6" name="Fußzeilenplatzhalter 5">
                <a:extLst>
                  <a:ext uri="{FF2B5EF4-FFF2-40B4-BE49-F238E27FC236}">
                    <a16:creationId xmlns:a16="http://schemas.microsoft.com/office/drawing/2014/main" id="{165E9DA6-8F8A-429C-905A-1D3F8BAD2AAD}"/>
                  </a:ext>
                </a:extLst>
              </p:cNvPr>
              <p:cNvSpPr>
                <a:spLocks noGrp="1"/>
              </p:cNvSpPr>
              <p:nvPr>
                <p:ph type="ftr" sz="quarter" idx="11"/>
              </p:nvPr>
            </p:nvSpPr>
            <p:spPr>
              <a:xfrm>
                <a:off x="1189667" y="6093296"/>
                <a:ext cx="8619375" cy="671040"/>
              </a:xfrm>
            </p:spPr>
            <p:txBody>
              <a:bodyPr/>
              <a:lstStyle/>
              <a:p>
                <a:endParaRPr lang="de-DE" sz="900" dirty="0"/>
              </a:p>
              <a:p>
                <a:r>
                  <a:rPr lang="de-DE" baseline="30000" dirty="0">
                    <a:solidFill>
                      <a:srgbClr val="FF0000"/>
                    </a:solidFill>
                  </a:rPr>
                  <a:t>5</a:t>
                </a:r>
                <a:r>
                  <a:rPr lang="de-DE" dirty="0"/>
                  <a:t> </a:t>
                </a:r>
                <a:r>
                  <a:rPr lang="de-DE" cap="none" dirty="0"/>
                  <a:t>Elektrische Leistung = Spannung x Stromstärke </a:t>
                </a:r>
                <a:r>
                  <a:rPr lang="de-DE" dirty="0">
                    <a:sym typeface="Wingdings" panose="05000000000000000000" pitchFamily="2" charset="2"/>
                  </a:rPr>
                  <a:t></a:t>
                </a:r>
                <a14:m>
                  <m:oMath xmlns:m="http://schemas.openxmlformats.org/officeDocument/2006/math">
                    <m:r>
                      <a:rPr lang="de-DE" i="1">
                        <a:latin typeface="Cambria Math" panose="02040503050406030204" pitchFamily="18" charset="0"/>
                      </a:rPr>
                      <m:t> </m:t>
                    </m:r>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𝐼</m:t>
                    </m:r>
                  </m:oMath>
                </a14:m>
                <a:r>
                  <a:rPr lang="de-DE" dirty="0"/>
                  <a:t> </a:t>
                </a:r>
                <a:r>
                  <a:rPr lang="de-DE" dirty="0">
                    <a:sym typeface="Wingdings" panose="05000000000000000000" pitchFamily="2" charset="2"/>
                  </a:rPr>
                  <a:t></a:t>
                </a:r>
                <a:r>
                  <a:rPr lang="de-DE" dirty="0"/>
                  <a:t> </a:t>
                </a:r>
                <a14:m>
                  <m:oMath xmlns:m="http://schemas.openxmlformats.org/officeDocument/2006/math">
                    <m:r>
                      <a:rPr lang="de-DE" i="1">
                        <a:latin typeface="Cambria Math" panose="02040503050406030204" pitchFamily="18" charset="0"/>
                      </a:rPr>
                      <m:t>𝐼</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𝑃</m:t>
                        </m:r>
                      </m:num>
                      <m:den>
                        <m:r>
                          <a:rPr lang="de-DE" i="1">
                            <a:latin typeface="Cambria Math" panose="02040503050406030204" pitchFamily="18" charset="0"/>
                          </a:rPr>
                          <m:t>𝑈</m:t>
                        </m:r>
                      </m:den>
                    </m:f>
                  </m:oMath>
                </a14:m>
                <a:r>
                  <a:rPr lang="de-DE" dirty="0"/>
                  <a:t>  </a:t>
                </a:r>
                <a:r>
                  <a:rPr lang="de-DE" dirty="0">
                    <a:sym typeface="Wingdings" panose="05000000000000000000" pitchFamily="2" charset="2"/>
                  </a:rPr>
                  <a:t></a:t>
                </a:r>
                <a:r>
                  <a:rPr lang="de-DE" dirty="0"/>
                  <a:t> </a:t>
                </a:r>
                <a14:m>
                  <m:oMath xmlns:m="http://schemas.openxmlformats.org/officeDocument/2006/math">
                    <m:r>
                      <a:rPr lang="de-DE" i="1">
                        <a:latin typeface="Cambria Math" panose="02040503050406030204" pitchFamily="18" charset="0"/>
                      </a:rPr>
                      <m:t>𝛥</m:t>
                    </m:r>
                    <m:r>
                      <a:rPr lang="de-DE" i="1">
                        <a:latin typeface="Cambria Math" panose="02040503050406030204" pitchFamily="18" charset="0"/>
                      </a:rPr>
                      <m:t>𝐼</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𝛥</m:t>
                        </m:r>
                        <m:r>
                          <a:rPr lang="de-DE" i="1">
                            <a:latin typeface="Cambria Math" panose="02040503050406030204" pitchFamily="18" charset="0"/>
                          </a:rPr>
                          <m:t>𝑃</m:t>
                        </m:r>
                      </m:num>
                      <m:den>
                        <m:r>
                          <a:rPr lang="de-DE" i="1">
                            <a:latin typeface="Cambria Math" panose="02040503050406030204" pitchFamily="18" charset="0"/>
                          </a:rPr>
                          <m:t>𝛥</m:t>
                        </m:r>
                        <m:r>
                          <a:rPr lang="de-DE" i="1">
                            <a:latin typeface="Cambria Math" panose="02040503050406030204" pitchFamily="18" charset="0"/>
                          </a:rPr>
                          <m:t>𝑈</m:t>
                        </m:r>
                      </m:den>
                    </m:f>
                  </m:oMath>
                </a14:m>
                <a:r>
                  <a:rPr lang="de-DE" dirty="0"/>
                  <a:t>  </a:t>
                </a:r>
                <a:r>
                  <a:rPr lang="de-DE" dirty="0">
                    <a:sym typeface="Wingdings" panose="05000000000000000000" pitchFamily="2" charset="2"/>
                  </a:rPr>
                  <a:t></a:t>
                </a:r>
                <a:r>
                  <a:rPr lang="de-DE" dirty="0"/>
                  <a:t> </a:t>
                </a:r>
                <a14:m>
                  <m:oMath xmlns:m="http://schemas.openxmlformats.org/officeDocument/2006/math">
                    <m:r>
                      <a:rPr lang="de-DE" i="1">
                        <a:latin typeface="Cambria Math" panose="02040503050406030204" pitchFamily="18" charset="0"/>
                      </a:rPr>
                      <m:t>𝛥</m:t>
                    </m:r>
                    <m:r>
                      <a:rPr lang="de-DE" i="1">
                        <a:latin typeface="Cambria Math" panose="02040503050406030204" pitchFamily="18" charset="0"/>
                      </a:rPr>
                      <m:t>𝐼</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10,36</m:t>
                        </m:r>
                      </m:num>
                      <m:den>
                        <m:f>
                          <m:fPr>
                            <m:ctrlPr>
                              <a:rPr lang="de-DE" i="1">
                                <a:latin typeface="Cambria Math" panose="02040503050406030204" pitchFamily="18" charset="0"/>
                              </a:rPr>
                            </m:ctrlPr>
                          </m:fPr>
                          <m:num>
                            <m:r>
                              <a:rPr lang="de-DE" i="1">
                                <a:latin typeface="Cambria Math" panose="02040503050406030204" pitchFamily="18" charset="0"/>
                              </a:rPr>
                              <m:t>380</m:t>
                            </m:r>
                          </m:num>
                          <m:den>
                            <m:r>
                              <a:rPr lang="de-DE" i="1">
                                <a:latin typeface="Cambria Math" panose="02040503050406030204" pitchFamily="18" charset="0"/>
                              </a:rPr>
                              <m:t>220</m:t>
                            </m:r>
                          </m:den>
                        </m:f>
                      </m:den>
                    </m:f>
                    <m:r>
                      <a:rPr lang="de-DE" i="1">
                        <a:latin typeface="Cambria Math" panose="02040503050406030204" pitchFamily="18" charset="0"/>
                      </a:rPr>
                      <m:t>=6</m:t>
                    </m:r>
                  </m:oMath>
                </a14:m>
                <a:endParaRPr lang="de-DE" dirty="0"/>
              </a:p>
              <a:p>
                <a:r>
                  <a:rPr lang="de-DE" baseline="30000" dirty="0">
                    <a:solidFill>
                      <a:srgbClr val="FF0000"/>
                    </a:solidFill>
                  </a:rPr>
                  <a:t>6</a:t>
                </a:r>
                <a:r>
                  <a:rPr lang="de-DE" dirty="0"/>
                  <a:t> </a:t>
                </a:r>
                <a:r>
                  <a:rPr lang="de-DE" cap="none" dirty="0"/>
                  <a:t>Vgl. Bundesamt für Strahlenschutz: Strahlenschutz beim Ausbau der Stromnetze, Salzgitter 2015, S. 10</a:t>
                </a:r>
              </a:p>
              <a:p>
                <a:endParaRPr lang="de-DE" sz="900" cap="none" dirty="0"/>
              </a:p>
              <a:p>
                <a:endParaRPr lang="de-DE" sz="900" dirty="0"/>
              </a:p>
              <a:p>
                <a:endParaRPr lang="de-DE" sz="900" dirty="0"/>
              </a:p>
            </p:txBody>
          </p:sp>
        </mc:Choice>
        <mc:Fallback xmlns="">
          <p:sp>
            <p:nvSpPr>
              <p:cNvPr id="6" name="Fußzeilenplatzhalter 5">
                <a:extLst>
                  <a:ext uri="{FF2B5EF4-FFF2-40B4-BE49-F238E27FC236}">
                    <a16:creationId xmlns:a16="http://schemas.microsoft.com/office/drawing/2014/main" id="{165E9DA6-8F8A-429C-905A-1D3F8BAD2AAD}"/>
                  </a:ext>
                </a:extLst>
              </p:cNvPr>
              <p:cNvSpPr>
                <a:spLocks noGrp="1" noRot="1" noChangeAspect="1" noMove="1" noResize="1" noEditPoints="1" noAdjustHandles="1" noChangeArrowheads="1" noChangeShapeType="1" noTextEdit="1"/>
              </p:cNvSpPr>
              <p:nvPr>
                <p:ph type="ftr" sz="quarter" idx="11"/>
              </p:nvPr>
            </p:nvSpPr>
            <p:spPr>
              <a:xfrm>
                <a:off x="1189667" y="6093296"/>
                <a:ext cx="8619375" cy="671040"/>
              </a:xfrm>
              <a:blipFill>
                <a:blip r:embed="rId2"/>
                <a:stretch>
                  <a:fillRect t="-5455"/>
                </a:stretch>
              </a:blipFill>
            </p:spPr>
            <p:txBody>
              <a:bodyPr/>
              <a:lstStyle/>
              <a:p>
                <a:r>
                  <a:rPr lang="de-DE">
                    <a:noFill/>
                  </a:rPr>
                  <a:t> </a:t>
                </a:r>
              </a:p>
            </p:txBody>
          </p:sp>
        </mc:Fallback>
      </mc:AlternateContent>
      <p:pic>
        <p:nvPicPr>
          <p:cNvPr id="3076" name="Picture 4" descr="Pixabay_first-aid-1874767_1920">
            <a:extLst>
              <a:ext uri="{FF2B5EF4-FFF2-40B4-BE49-F238E27FC236}">
                <a16:creationId xmlns:a16="http://schemas.microsoft.com/office/drawing/2014/main" id="{A225D53C-382C-4242-ACF3-F9AEAA528A0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82444" y="-214381"/>
            <a:ext cx="2248792" cy="2246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2710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KUS~1.HPE\AppData\Local\Temp\SNAGHTML11aaf7e.PNG">
            <a:extLst>
              <a:ext uri="{FF2B5EF4-FFF2-40B4-BE49-F238E27FC236}">
                <a16:creationId xmlns:a16="http://schemas.microsoft.com/office/drawing/2014/main" id="{5E09FBF8-551B-40CD-8488-C0FBFD9A3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324" y="764704"/>
            <a:ext cx="6724650" cy="56959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r Verbinder 5"/>
          <p:cNvCxnSpPr/>
          <p:nvPr/>
        </p:nvCxnSpPr>
        <p:spPr>
          <a:xfrm flipH="1" flipV="1">
            <a:off x="10846940" y="646779"/>
            <a:ext cx="32648" cy="5158485"/>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061F088E-6982-403C-818E-0450C4E4489F}"/>
              </a:ext>
            </a:extLst>
          </p:cNvPr>
          <p:cNvPicPr>
            <a:picLocks noChangeAspect="1"/>
          </p:cNvPicPr>
          <p:nvPr/>
        </p:nvPicPr>
        <p:blipFill>
          <a:blip r:embed="rId4"/>
          <a:stretch>
            <a:fillRect/>
          </a:stretch>
        </p:blipFill>
        <p:spPr>
          <a:xfrm>
            <a:off x="694362" y="4051409"/>
            <a:ext cx="2345509" cy="2409245"/>
          </a:xfrm>
          <a:prstGeom prst="rect">
            <a:avLst/>
          </a:prstGeom>
        </p:spPr>
      </p:pic>
      <p:sp>
        <p:nvSpPr>
          <p:cNvPr id="7" name="Titel 6">
            <a:extLst>
              <a:ext uri="{FF2B5EF4-FFF2-40B4-BE49-F238E27FC236}">
                <a16:creationId xmlns:a16="http://schemas.microsoft.com/office/drawing/2014/main" id="{3D19B551-8352-464A-B070-0F23D819836F}"/>
              </a:ext>
            </a:extLst>
          </p:cNvPr>
          <p:cNvSpPr>
            <a:spLocks noGrp="1"/>
          </p:cNvSpPr>
          <p:nvPr>
            <p:ph type="title"/>
          </p:nvPr>
        </p:nvSpPr>
        <p:spPr>
          <a:xfrm>
            <a:off x="693812" y="692696"/>
            <a:ext cx="3886200" cy="3528392"/>
          </a:xfrm>
        </p:spPr>
        <p:txBody>
          <a:bodyPr/>
          <a:lstStyle/>
          <a:p>
            <a:pPr>
              <a:lnSpc>
                <a:spcPct val="100000"/>
              </a:lnSpc>
            </a:pPr>
            <a:r>
              <a:rPr lang="de-DE" sz="2400" dirty="0"/>
              <a:t>Wissenschaftliche Evidenzen für Gesundheitliche Auswirkungen und Biologischer Effekte </a:t>
            </a:r>
            <a:br>
              <a:rPr lang="de-DE" sz="1800" dirty="0"/>
            </a:br>
            <a:br>
              <a:rPr lang="de-DE" sz="1800" dirty="0"/>
            </a:br>
            <a:r>
              <a:rPr lang="de-DE" sz="1400" dirty="0"/>
              <a:t>durch niederfrequente Magnetfelder sowie </a:t>
            </a:r>
            <a:r>
              <a:rPr lang="de-DE" sz="1400" dirty="0" err="1"/>
              <a:t>WerteBereich</a:t>
            </a:r>
            <a:r>
              <a:rPr lang="de-DE" sz="1400" dirty="0"/>
              <a:t> der Magnetischen Flussdichte, in denen diese Wirkungen festgestellt wurden</a:t>
            </a:r>
            <a:br>
              <a:rPr lang="de-DE" sz="1400" dirty="0"/>
            </a:br>
            <a:endParaRPr lang="de-DE" dirty="0"/>
          </a:p>
        </p:txBody>
      </p:sp>
      <p:sp>
        <p:nvSpPr>
          <p:cNvPr id="13" name="Rechteck 12">
            <a:extLst>
              <a:ext uri="{FF2B5EF4-FFF2-40B4-BE49-F238E27FC236}">
                <a16:creationId xmlns:a16="http://schemas.microsoft.com/office/drawing/2014/main" id="{512A8F3D-9E94-4850-9AB8-38D3932C0AAB}"/>
              </a:ext>
            </a:extLst>
          </p:cNvPr>
          <p:cNvSpPr/>
          <p:nvPr/>
        </p:nvSpPr>
        <p:spPr>
          <a:xfrm>
            <a:off x="5374332" y="6199044"/>
            <a:ext cx="4630588" cy="523220"/>
          </a:xfrm>
          <a:prstGeom prst="rect">
            <a:avLst/>
          </a:prstGeom>
        </p:spPr>
        <p:txBody>
          <a:bodyPr wrap="square">
            <a:spAutoFit/>
          </a:bodyPr>
          <a:lstStyle/>
          <a:p>
            <a:endParaRPr lang="de-DE" sz="1400" dirty="0"/>
          </a:p>
          <a:p>
            <a:r>
              <a:rPr lang="de-DE" sz="1400" dirty="0"/>
              <a:t>Quelle: EMF-Handbuch/ECOLOG, S. 24</a:t>
            </a:r>
          </a:p>
        </p:txBody>
      </p:sp>
      <p:sp>
        <p:nvSpPr>
          <p:cNvPr id="2" name="Foliennummernplatzhalter 1">
            <a:extLst>
              <a:ext uri="{FF2B5EF4-FFF2-40B4-BE49-F238E27FC236}">
                <a16:creationId xmlns:a16="http://schemas.microsoft.com/office/drawing/2014/main" id="{3AFC35DF-9FC5-4A29-93DB-8C8785A47416}"/>
              </a:ext>
            </a:extLst>
          </p:cNvPr>
          <p:cNvSpPr>
            <a:spLocks noGrp="1"/>
          </p:cNvSpPr>
          <p:nvPr>
            <p:ph type="sldNum" sz="quarter" idx="12"/>
          </p:nvPr>
        </p:nvSpPr>
        <p:spPr/>
        <p:txBody>
          <a:bodyPr/>
          <a:lstStyle/>
          <a:p>
            <a:fld id="{F36C87F6-986D-49E6-AF40-1B3A1EE8064D}" type="slidenum">
              <a:rPr lang="de-DE" smtClean="0"/>
              <a:t>28</a:t>
            </a:fld>
            <a:endParaRPr lang="de-DE" dirty="0"/>
          </a:p>
        </p:txBody>
      </p:sp>
    </p:spTree>
    <p:extLst>
      <p:ext uri="{BB962C8B-B14F-4D97-AF65-F5344CB8AC3E}">
        <p14:creationId xmlns:p14="http://schemas.microsoft.com/office/powerpoint/2010/main" val="245478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F9AB3705-F048-4BFC-A38B-7414524B115B}"/>
              </a:ext>
            </a:extLst>
          </p:cNvPr>
          <p:cNvPicPr>
            <a:picLocks noGrp="1" noChangeAspect="1"/>
          </p:cNvPicPr>
          <p:nvPr>
            <p:ph sz="half" idx="1"/>
          </p:nvPr>
        </p:nvPicPr>
        <p:blipFill>
          <a:blip r:embed="rId2"/>
          <a:stretch>
            <a:fillRect/>
          </a:stretch>
        </p:blipFill>
        <p:spPr>
          <a:xfrm>
            <a:off x="1269876" y="7912"/>
            <a:ext cx="9982844" cy="6850088"/>
          </a:xfrm>
          <a:prstGeom prst="rect">
            <a:avLst/>
          </a:prstGeom>
        </p:spPr>
      </p:pic>
      <p:sp>
        <p:nvSpPr>
          <p:cNvPr id="2" name="Foliennummernplatzhalter 1">
            <a:extLst>
              <a:ext uri="{FF2B5EF4-FFF2-40B4-BE49-F238E27FC236}">
                <a16:creationId xmlns:a16="http://schemas.microsoft.com/office/drawing/2014/main" id="{EB486A88-B262-46BB-9C80-5426D8BC90D3}"/>
              </a:ext>
            </a:extLst>
          </p:cNvPr>
          <p:cNvSpPr>
            <a:spLocks noGrp="1"/>
          </p:cNvSpPr>
          <p:nvPr>
            <p:ph type="sldNum" sz="quarter" idx="12"/>
          </p:nvPr>
        </p:nvSpPr>
        <p:spPr/>
        <p:txBody>
          <a:bodyPr/>
          <a:lstStyle/>
          <a:p>
            <a:fld id="{F36C87F6-986D-49E6-AF40-1B3A1EE8064D}" type="slidenum">
              <a:rPr lang="de-DE" smtClean="0"/>
              <a:t>29</a:t>
            </a:fld>
            <a:endParaRPr lang="de-DE" dirty="0"/>
          </a:p>
        </p:txBody>
      </p:sp>
      <p:sp>
        <p:nvSpPr>
          <p:cNvPr id="7" name="Fußzeilenplatzhalter 1">
            <a:extLst>
              <a:ext uri="{FF2B5EF4-FFF2-40B4-BE49-F238E27FC236}">
                <a16:creationId xmlns:a16="http://schemas.microsoft.com/office/drawing/2014/main" id="{D0F4186D-8355-4134-A913-3B81D0A85725}"/>
              </a:ext>
            </a:extLst>
          </p:cNvPr>
          <p:cNvSpPr>
            <a:spLocks noGrp="1"/>
          </p:cNvSpPr>
          <p:nvPr>
            <p:ph type="ftr" sz="quarter" idx="11"/>
          </p:nvPr>
        </p:nvSpPr>
        <p:spPr>
          <a:xfrm>
            <a:off x="8830716" y="5296299"/>
            <a:ext cx="2347381" cy="1152128"/>
          </a:xfrm>
        </p:spPr>
        <p:txBody>
          <a:bodyPr/>
          <a:lstStyle/>
          <a:p>
            <a:r>
              <a:rPr lang="de-DE" sz="900" cap="none" dirty="0"/>
              <a:t>Quelle: </a:t>
            </a:r>
            <a:r>
              <a:rPr lang="de-DE" sz="900" cap="none" dirty="0">
                <a:hlinkClick r:id="rId3"/>
              </a:rPr>
              <a:t>https://www.bund.net/fileadmin/user_upload_bund/publikationen/ressourcen_und_technik/ressourcen_schutz_vor_elektromagnetischen_feldern_hintergrund.pdf</a:t>
            </a:r>
            <a:r>
              <a:rPr lang="de-DE" sz="900" cap="none" dirty="0"/>
              <a:t>, Seite 12</a:t>
            </a:r>
          </a:p>
          <a:p>
            <a:endParaRPr lang="de-DE" sz="900" cap="none" dirty="0"/>
          </a:p>
        </p:txBody>
      </p:sp>
    </p:spTree>
    <p:extLst>
      <p:ext uri="{BB962C8B-B14F-4D97-AF65-F5344CB8AC3E}">
        <p14:creationId xmlns:p14="http://schemas.microsoft.com/office/powerpoint/2010/main" val="38668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Pixabay_wind-power-1019780_1920">
            <a:extLst>
              <a:ext uri="{FF2B5EF4-FFF2-40B4-BE49-F238E27FC236}">
                <a16:creationId xmlns:a16="http://schemas.microsoft.com/office/drawing/2014/main" id="{8ACB6B22-A188-4EEF-9EBB-1D9E8E24F1A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0142" y="225598"/>
            <a:ext cx="3061442" cy="3059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
        <p:nvSpPr>
          <p:cNvPr id="2" name="Titel 1">
            <a:extLst>
              <a:ext uri="{FF2B5EF4-FFF2-40B4-BE49-F238E27FC236}">
                <a16:creationId xmlns:a16="http://schemas.microsoft.com/office/drawing/2014/main" id="{CA662CFC-C0DA-4617-B3F3-A249D78D894B}"/>
              </a:ext>
            </a:extLst>
          </p:cNvPr>
          <p:cNvSpPr>
            <a:spLocks noGrp="1"/>
          </p:cNvSpPr>
          <p:nvPr>
            <p:ph type="title"/>
          </p:nvPr>
        </p:nvSpPr>
        <p:spPr/>
        <p:txBody>
          <a:bodyPr/>
          <a:lstStyle/>
          <a:p>
            <a:r>
              <a:rPr lang="de-DE" dirty="0"/>
              <a:t>	Identifikation </a:t>
            </a:r>
            <a:br>
              <a:rPr lang="de-DE" dirty="0"/>
            </a:br>
            <a:r>
              <a:rPr lang="de-DE" dirty="0"/>
              <a:t>		und Beschlusslage</a:t>
            </a:r>
          </a:p>
        </p:txBody>
      </p:sp>
      <p:sp>
        <p:nvSpPr>
          <p:cNvPr id="3" name="Inhaltsplatzhalter 2">
            <a:extLst>
              <a:ext uri="{FF2B5EF4-FFF2-40B4-BE49-F238E27FC236}">
                <a16:creationId xmlns:a16="http://schemas.microsoft.com/office/drawing/2014/main" id="{DA6EC815-471A-422A-8902-2E956CFE0276}"/>
              </a:ext>
            </a:extLst>
          </p:cNvPr>
          <p:cNvSpPr>
            <a:spLocks noGrp="1"/>
          </p:cNvSpPr>
          <p:nvPr>
            <p:ph idx="1"/>
          </p:nvPr>
        </p:nvSpPr>
        <p:spPr>
          <a:xfrm>
            <a:off x="1217614" y="1828799"/>
            <a:ext cx="9753600" cy="4800601"/>
          </a:xfrm>
        </p:spPr>
        <p:txBody>
          <a:bodyPr>
            <a:normAutofit lnSpcReduction="10000"/>
          </a:bodyPr>
          <a:lstStyle/>
          <a:p>
            <a:pPr>
              <a:lnSpc>
                <a:spcPct val="110000"/>
              </a:lnSpc>
              <a:buFont typeface="Wingdings" panose="05000000000000000000" pitchFamily="2" charset="2"/>
              <a:buChar char="§"/>
            </a:pPr>
            <a:r>
              <a:rPr lang="de-DE" dirty="0"/>
              <a:t>Die BI-Allianz identifiziert sich mit einem ökologischen </a:t>
            </a:r>
            <a:r>
              <a:rPr lang="de-DE" dirty="0">
                <a:solidFill>
                  <a:srgbClr val="00B050"/>
                </a:solidFill>
              </a:rPr>
              <a:t>dezentralen Energieerzeugungsansatz</a:t>
            </a:r>
            <a:r>
              <a:rPr lang="de-DE" dirty="0"/>
              <a:t> und steht kritisch</a:t>
            </a:r>
            <a:br>
              <a:rPr lang="de-DE" dirty="0"/>
            </a:br>
            <a:r>
              <a:rPr lang="de-DE" dirty="0"/>
              <a:t>einem überdimensionierten Netzausbau mit zusätzlichen Gleichstromtrassen (z.B. Süd-Ost-Link) und der Aufrüstung bestehender Höchstspannungstrassen auf 380 kV gegenüber, solange deren Bedarf und Ökostromtransport nicht zweifelsfrei nachgewiesen wurde. </a:t>
            </a:r>
          </a:p>
          <a:p>
            <a:pPr>
              <a:lnSpc>
                <a:spcPct val="110000"/>
              </a:lnSpc>
              <a:buFont typeface="Wingdings" panose="05000000000000000000" pitchFamily="2" charset="2"/>
              <a:buChar char="§"/>
            </a:pPr>
            <a:r>
              <a:rPr lang="de-DE" dirty="0"/>
              <a:t>Nichtsdestotrotz ist die Aufrüstung der P53-Wechselstromleitung von 220 kV auf 380 kV Gegenstand des aktuell gültigen Netzentwicklungsplanes 2030 (12/2017) und wurde im NEP 2014 von der Bundesnetzagentur als notwendig identifiziert und </a:t>
            </a:r>
            <a:r>
              <a:rPr lang="de-DE" b="1" dirty="0">
                <a:solidFill>
                  <a:srgbClr val="FF0000"/>
                </a:solidFill>
              </a:rPr>
              <a:t>bestätigt</a:t>
            </a:r>
            <a:r>
              <a:rPr lang="de-DE" dirty="0"/>
              <a:t>. </a:t>
            </a:r>
          </a:p>
          <a:p>
            <a:pPr marL="45720" indent="0">
              <a:lnSpc>
                <a:spcPct val="110000"/>
              </a:lnSpc>
              <a:buNone/>
            </a:pPr>
            <a:endParaRPr lang="de-DE" dirty="0"/>
          </a:p>
          <a:p>
            <a:pPr>
              <a:lnSpc>
                <a:spcPct val="110000"/>
              </a:lnSpc>
              <a:buFont typeface="Wingdings" panose="05000000000000000000" pitchFamily="2" charset="2"/>
              <a:buChar char="§"/>
            </a:pPr>
            <a:endParaRPr lang="de-DE" dirty="0"/>
          </a:p>
          <a:p>
            <a:pPr>
              <a:buFont typeface="Wingdings" panose="05000000000000000000" pitchFamily="2" charset="2"/>
              <a:buChar char="§"/>
            </a:pPr>
            <a:endParaRPr lang="de-DE" dirty="0"/>
          </a:p>
          <a:p>
            <a:endParaRPr lang="de-DE" dirty="0"/>
          </a:p>
        </p:txBody>
      </p:sp>
      <p:sp>
        <p:nvSpPr>
          <p:cNvPr id="4" name="Foliennummernplatzhalter 3">
            <a:extLst>
              <a:ext uri="{FF2B5EF4-FFF2-40B4-BE49-F238E27FC236}">
                <a16:creationId xmlns:a16="http://schemas.microsoft.com/office/drawing/2014/main" id="{C6B22E5C-B187-42FD-B073-4AF466340E6E}"/>
              </a:ext>
            </a:extLst>
          </p:cNvPr>
          <p:cNvSpPr>
            <a:spLocks noGrp="1"/>
          </p:cNvSpPr>
          <p:nvPr>
            <p:ph type="sldNum" sz="quarter" idx="12"/>
          </p:nvPr>
        </p:nvSpPr>
        <p:spPr/>
        <p:txBody>
          <a:bodyPr/>
          <a:lstStyle/>
          <a:p>
            <a:fld id="{F36C87F6-986D-49E6-AF40-1B3A1EE8064D}" type="slidenum">
              <a:rPr lang="de-DE" smtClean="0"/>
              <a:t>3</a:t>
            </a:fld>
            <a:endParaRPr lang="de-DE" dirty="0"/>
          </a:p>
        </p:txBody>
      </p:sp>
      <p:pic>
        <p:nvPicPr>
          <p:cNvPr id="4098" name="Picture 2" descr="Pixabay_white-male-1834135_1920">
            <a:extLst>
              <a:ext uri="{FF2B5EF4-FFF2-40B4-BE49-F238E27FC236}">
                <a16:creationId xmlns:a16="http://schemas.microsoft.com/office/drawing/2014/main" id="{B3586836-6D6B-4294-BE40-577E4339E3A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961" y="-171400"/>
            <a:ext cx="2059019" cy="2060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9723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0659D3C-E053-465B-BA9C-A6F7C39E6361}"/>
              </a:ext>
            </a:extLst>
          </p:cNvPr>
          <p:cNvPicPr>
            <a:picLocks noChangeAspect="1"/>
          </p:cNvPicPr>
          <p:nvPr/>
        </p:nvPicPr>
        <p:blipFill>
          <a:blip r:embed="rId3"/>
          <a:stretch>
            <a:fillRect/>
          </a:stretch>
        </p:blipFill>
        <p:spPr>
          <a:xfrm>
            <a:off x="3014262" y="3493472"/>
            <a:ext cx="6160290" cy="3269479"/>
          </a:xfrm>
          <a:prstGeom prst="rect">
            <a:avLst/>
          </a:prstGeom>
        </p:spPr>
      </p:pic>
      <p:pic>
        <p:nvPicPr>
          <p:cNvPr id="5" name="Inhaltsplatzhalter 4">
            <a:extLst>
              <a:ext uri="{FF2B5EF4-FFF2-40B4-BE49-F238E27FC236}">
                <a16:creationId xmlns:a16="http://schemas.microsoft.com/office/drawing/2014/main" id="{EC932215-7973-460E-B7EB-67D5A3C6ABAC}"/>
              </a:ext>
            </a:extLst>
          </p:cNvPr>
          <p:cNvPicPr>
            <a:picLocks noGrp="1" noChangeAspect="1"/>
          </p:cNvPicPr>
          <p:nvPr>
            <p:ph sz="half" idx="1"/>
          </p:nvPr>
        </p:nvPicPr>
        <p:blipFill>
          <a:blip r:embed="rId4"/>
          <a:stretch>
            <a:fillRect/>
          </a:stretch>
        </p:blipFill>
        <p:spPr>
          <a:xfrm>
            <a:off x="3014262" y="293630"/>
            <a:ext cx="6160297" cy="3070898"/>
          </a:xfrm>
          <a:prstGeom prst="rect">
            <a:avLst/>
          </a:prstGeom>
        </p:spPr>
      </p:pic>
      <p:sp>
        <p:nvSpPr>
          <p:cNvPr id="4" name="Foliennummernplatzhalter 3">
            <a:extLst>
              <a:ext uri="{FF2B5EF4-FFF2-40B4-BE49-F238E27FC236}">
                <a16:creationId xmlns:a16="http://schemas.microsoft.com/office/drawing/2014/main" id="{F8CD92C7-9BF3-41F8-9E30-A7D4DA84F4CB}"/>
              </a:ext>
            </a:extLst>
          </p:cNvPr>
          <p:cNvSpPr>
            <a:spLocks noGrp="1"/>
          </p:cNvSpPr>
          <p:nvPr>
            <p:ph type="sldNum" sz="quarter" idx="12"/>
          </p:nvPr>
        </p:nvSpPr>
        <p:spPr/>
        <p:txBody>
          <a:bodyPr/>
          <a:lstStyle/>
          <a:p>
            <a:fld id="{F36C87F6-986D-49E6-AF40-1B3A1EE8064D}" type="slidenum">
              <a:rPr lang="de-DE" smtClean="0"/>
              <a:t>30</a:t>
            </a:fld>
            <a:endParaRPr lang="de-DE" dirty="0"/>
          </a:p>
        </p:txBody>
      </p:sp>
      <p:sp>
        <p:nvSpPr>
          <p:cNvPr id="25" name="Fußzeilenplatzhalter 1">
            <a:extLst>
              <a:ext uri="{FF2B5EF4-FFF2-40B4-BE49-F238E27FC236}">
                <a16:creationId xmlns:a16="http://schemas.microsoft.com/office/drawing/2014/main" id="{6099B263-621E-4122-8087-AE62AD83A039}"/>
              </a:ext>
            </a:extLst>
          </p:cNvPr>
          <p:cNvSpPr>
            <a:spLocks noGrp="1"/>
          </p:cNvSpPr>
          <p:nvPr>
            <p:ph type="ftr" sz="quarter" idx="11"/>
          </p:nvPr>
        </p:nvSpPr>
        <p:spPr>
          <a:xfrm>
            <a:off x="9478788" y="2731456"/>
            <a:ext cx="2347381" cy="1152128"/>
          </a:xfrm>
        </p:spPr>
        <p:txBody>
          <a:bodyPr/>
          <a:lstStyle/>
          <a:p>
            <a:r>
              <a:rPr lang="de-DE" sz="900" cap="none" dirty="0"/>
              <a:t>Quelle: </a:t>
            </a:r>
            <a:r>
              <a:rPr lang="de-DE" sz="900" cap="none" dirty="0">
                <a:hlinkClick r:id="rId5"/>
              </a:rPr>
              <a:t>https://www.bund.net/fileadmin/user_upload_bund/publikationen/ressourcen_und_technik/ressourcen_schutz_vor_elektromagnetischen_feldern_hintergrund.pdf</a:t>
            </a:r>
            <a:r>
              <a:rPr lang="de-DE" sz="900" cap="none" dirty="0"/>
              <a:t>, Seite 12</a:t>
            </a:r>
          </a:p>
          <a:p>
            <a:endParaRPr lang="de-DE" sz="900" cap="none" dirty="0"/>
          </a:p>
        </p:txBody>
      </p:sp>
      <p:cxnSp>
        <p:nvCxnSpPr>
          <p:cNvPr id="44" name="Gerader Verbinder 43">
            <a:extLst>
              <a:ext uri="{FF2B5EF4-FFF2-40B4-BE49-F238E27FC236}">
                <a16:creationId xmlns:a16="http://schemas.microsoft.com/office/drawing/2014/main" id="{A36E024B-CD2E-423D-94EA-7569F2852BEA}"/>
              </a:ext>
            </a:extLst>
          </p:cNvPr>
          <p:cNvCxnSpPr>
            <a:cxnSpLocks/>
          </p:cNvCxnSpPr>
          <p:nvPr/>
        </p:nvCxnSpPr>
        <p:spPr>
          <a:xfrm>
            <a:off x="6401494" y="692696"/>
            <a:ext cx="0" cy="2060067"/>
          </a:xfrm>
          <a:prstGeom prst="line">
            <a:avLst/>
          </a:prstGeom>
          <a:ln>
            <a:solidFill>
              <a:srgbClr val="FF0000"/>
            </a:solidFill>
            <a:prstDash val="dash"/>
          </a:ln>
        </p:spPr>
        <p:style>
          <a:lnRef idx="1">
            <a:schemeClr val="accent6"/>
          </a:lnRef>
          <a:fillRef idx="0">
            <a:schemeClr val="accent6"/>
          </a:fillRef>
          <a:effectRef idx="0">
            <a:schemeClr val="accent6"/>
          </a:effectRef>
          <a:fontRef idx="minor">
            <a:schemeClr val="tx1"/>
          </a:fontRef>
        </p:style>
      </p:cxnSp>
      <p:cxnSp>
        <p:nvCxnSpPr>
          <p:cNvPr id="46" name="Gerader Verbinder 45">
            <a:extLst>
              <a:ext uri="{FF2B5EF4-FFF2-40B4-BE49-F238E27FC236}">
                <a16:creationId xmlns:a16="http://schemas.microsoft.com/office/drawing/2014/main" id="{54E1F024-3CEF-4566-B851-83FE08366C6F}"/>
              </a:ext>
            </a:extLst>
          </p:cNvPr>
          <p:cNvCxnSpPr>
            <a:cxnSpLocks/>
          </p:cNvCxnSpPr>
          <p:nvPr/>
        </p:nvCxnSpPr>
        <p:spPr>
          <a:xfrm>
            <a:off x="6410203" y="3883584"/>
            <a:ext cx="0" cy="2229558"/>
          </a:xfrm>
          <a:prstGeom prst="line">
            <a:avLst/>
          </a:prstGeom>
          <a:ln>
            <a:solidFill>
              <a:srgbClr val="FF0000"/>
            </a:solidFill>
            <a:prstDash val="dash"/>
          </a:ln>
        </p:spPr>
        <p:style>
          <a:lnRef idx="1">
            <a:schemeClr val="accent6"/>
          </a:lnRef>
          <a:fillRef idx="0">
            <a:schemeClr val="accent6"/>
          </a:fillRef>
          <a:effectRef idx="0">
            <a:schemeClr val="accent6"/>
          </a:effectRef>
          <a:fontRef idx="minor">
            <a:schemeClr val="tx1"/>
          </a:fontRef>
        </p:style>
      </p:cxnSp>
      <p:sp>
        <p:nvSpPr>
          <p:cNvPr id="49" name="Textfeld 26">
            <a:extLst>
              <a:ext uri="{FF2B5EF4-FFF2-40B4-BE49-F238E27FC236}">
                <a16:creationId xmlns:a16="http://schemas.microsoft.com/office/drawing/2014/main" id="{FAC4EC38-8A7F-4230-859C-5D8BC15B9E1E}"/>
              </a:ext>
            </a:extLst>
          </p:cNvPr>
          <p:cNvSpPr txBox="1"/>
          <p:nvPr/>
        </p:nvSpPr>
        <p:spPr>
          <a:xfrm>
            <a:off x="6074361" y="6257472"/>
            <a:ext cx="648072" cy="189283"/>
          </a:xfrm>
          <a:prstGeom prst="rect">
            <a:avLst/>
          </a:prstGeom>
          <a:noFill/>
          <a:ln>
            <a:solidFill>
              <a:srgbClr val="FF0000"/>
            </a:solidFill>
            <a:prstDash val="dash"/>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pPr>
            <a:r>
              <a:rPr lang="de-DE" sz="700" dirty="0"/>
              <a:t>LEP Bayern</a:t>
            </a:r>
          </a:p>
        </p:txBody>
      </p:sp>
      <p:sp>
        <p:nvSpPr>
          <p:cNvPr id="50" name="Textfeld 26">
            <a:extLst>
              <a:ext uri="{FF2B5EF4-FFF2-40B4-BE49-F238E27FC236}">
                <a16:creationId xmlns:a16="http://schemas.microsoft.com/office/drawing/2014/main" id="{C60BE035-DCE7-4F80-B268-1AB0FA03C129}"/>
              </a:ext>
            </a:extLst>
          </p:cNvPr>
          <p:cNvSpPr txBox="1"/>
          <p:nvPr/>
        </p:nvSpPr>
        <p:spPr>
          <a:xfrm>
            <a:off x="6074361" y="2893507"/>
            <a:ext cx="648072" cy="189283"/>
          </a:xfrm>
          <a:prstGeom prst="rect">
            <a:avLst/>
          </a:prstGeom>
          <a:noFill/>
          <a:ln>
            <a:solidFill>
              <a:srgbClr val="FF0000"/>
            </a:solidFill>
            <a:prstDash val="dash"/>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pPr>
            <a:r>
              <a:rPr lang="de-DE" sz="700" dirty="0"/>
              <a:t>LEP Bayern</a:t>
            </a:r>
          </a:p>
        </p:txBody>
      </p:sp>
    </p:spTree>
    <p:extLst>
      <p:ext uri="{BB962C8B-B14F-4D97-AF65-F5344CB8AC3E}">
        <p14:creationId xmlns:p14="http://schemas.microsoft.com/office/powerpoint/2010/main" val="36209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E846793-2AD3-49D4-93B8-992C8D425907}"/>
              </a:ext>
            </a:extLst>
          </p:cNvPr>
          <p:cNvPicPr/>
          <p:nvPr/>
        </p:nvPicPr>
        <p:blipFill>
          <a:blip r:embed="rId2"/>
          <a:stretch>
            <a:fillRect/>
          </a:stretch>
        </p:blipFill>
        <p:spPr>
          <a:xfrm>
            <a:off x="333772" y="364705"/>
            <a:ext cx="9073007" cy="6264696"/>
          </a:xfrm>
          <a:prstGeom prst="rect">
            <a:avLst/>
          </a:prstGeom>
        </p:spPr>
      </p:pic>
      <p:sp>
        <p:nvSpPr>
          <p:cNvPr id="5" name="Foliennummernplatzhalter 4">
            <a:extLst>
              <a:ext uri="{FF2B5EF4-FFF2-40B4-BE49-F238E27FC236}">
                <a16:creationId xmlns:a16="http://schemas.microsoft.com/office/drawing/2014/main" id="{74DCCC19-C90F-4B64-81D6-6FB85AD8BAFC}"/>
              </a:ext>
            </a:extLst>
          </p:cNvPr>
          <p:cNvSpPr>
            <a:spLocks noGrp="1"/>
          </p:cNvSpPr>
          <p:nvPr>
            <p:ph type="sldNum" sz="quarter" idx="12"/>
          </p:nvPr>
        </p:nvSpPr>
        <p:spPr/>
        <p:txBody>
          <a:bodyPr/>
          <a:lstStyle/>
          <a:p>
            <a:fld id="{F36C87F6-986D-49E6-AF40-1B3A1EE8064D}" type="slidenum">
              <a:rPr lang="de-DE" smtClean="0"/>
              <a:t>31</a:t>
            </a:fld>
            <a:endParaRPr lang="de-DE" dirty="0"/>
          </a:p>
        </p:txBody>
      </p:sp>
      <p:sp>
        <p:nvSpPr>
          <p:cNvPr id="6" name="Fußzeilenplatzhalter 1">
            <a:extLst>
              <a:ext uri="{FF2B5EF4-FFF2-40B4-BE49-F238E27FC236}">
                <a16:creationId xmlns:a16="http://schemas.microsoft.com/office/drawing/2014/main" id="{9230FD46-AC3D-4042-8E21-25B0CE8F929F}"/>
              </a:ext>
            </a:extLst>
          </p:cNvPr>
          <p:cNvSpPr>
            <a:spLocks noGrp="1"/>
          </p:cNvSpPr>
          <p:nvPr>
            <p:ph type="ftr" sz="quarter" idx="11"/>
          </p:nvPr>
        </p:nvSpPr>
        <p:spPr>
          <a:xfrm>
            <a:off x="9694812" y="5296299"/>
            <a:ext cx="2347381" cy="1152128"/>
          </a:xfrm>
        </p:spPr>
        <p:txBody>
          <a:bodyPr/>
          <a:lstStyle/>
          <a:p>
            <a:r>
              <a:rPr lang="de-DE" sz="900" cap="none" dirty="0"/>
              <a:t>Quelle der Grenzwerte: </a:t>
            </a:r>
            <a:r>
              <a:rPr lang="de-DE" sz="900" cap="none" dirty="0">
                <a:hlinkClick r:id="rId3"/>
              </a:rPr>
              <a:t>https://www.bund.net/fileadmin/user_upload_bund/publikationen/ressourcen_und_technik/ressourcen_schutz_vor_elektromagnetischen_feldern_hintergrund.pdf</a:t>
            </a:r>
            <a:r>
              <a:rPr lang="de-DE" sz="900" cap="none" dirty="0"/>
              <a:t>, Seite 12</a:t>
            </a:r>
          </a:p>
          <a:p>
            <a:endParaRPr lang="de-DE" sz="900" cap="none" dirty="0"/>
          </a:p>
        </p:txBody>
      </p:sp>
    </p:spTree>
    <p:extLst>
      <p:ext uri="{BB962C8B-B14F-4D97-AF65-F5344CB8AC3E}">
        <p14:creationId xmlns:p14="http://schemas.microsoft.com/office/powerpoint/2010/main" val="315200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A966BB4-8F11-406E-8EC8-4959C3FA5140}"/>
              </a:ext>
            </a:extLst>
          </p:cNvPr>
          <p:cNvPicPr/>
          <p:nvPr/>
        </p:nvPicPr>
        <p:blipFill>
          <a:blip r:embed="rId2"/>
          <a:stretch>
            <a:fillRect/>
          </a:stretch>
        </p:blipFill>
        <p:spPr>
          <a:xfrm>
            <a:off x="333772" y="364705"/>
            <a:ext cx="9073007" cy="6264696"/>
          </a:xfrm>
          <a:prstGeom prst="rect">
            <a:avLst/>
          </a:prstGeom>
        </p:spPr>
      </p:pic>
      <p:sp>
        <p:nvSpPr>
          <p:cNvPr id="5" name="Foliennummernplatzhalter 4">
            <a:extLst>
              <a:ext uri="{FF2B5EF4-FFF2-40B4-BE49-F238E27FC236}">
                <a16:creationId xmlns:a16="http://schemas.microsoft.com/office/drawing/2014/main" id="{046FA34A-F8B9-4387-8E1E-E6A668808182}"/>
              </a:ext>
            </a:extLst>
          </p:cNvPr>
          <p:cNvSpPr>
            <a:spLocks noGrp="1"/>
          </p:cNvSpPr>
          <p:nvPr>
            <p:ph type="sldNum" sz="quarter" idx="12"/>
          </p:nvPr>
        </p:nvSpPr>
        <p:spPr/>
        <p:txBody>
          <a:bodyPr/>
          <a:lstStyle/>
          <a:p>
            <a:fld id="{F36C87F6-986D-49E6-AF40-1B3A1EE8064D}" type="slidenum">
              <a:rPr lang="de-DE" smtClean="0"/>
              <a:t>32</a:t>
            </a:fld>
            <a:endParaRPr lang="de-DE" dirty="0"/>
          </a:p>
        </p:txBody>
      </p:sp>
      <p:sp>
        <p:nvSpPr>
          <p:cNvPr id="6" name="Fußzeilenplatzhalter 1">
            <a:extLst>
              <a:ext uri="{FF2B5EF4-FFF2-40B4-BE49-F238E27FC236}">
                <a16:creationId xmlns:a16="http://schemas.microsoft.com/office/drawing/2014/main" id="{C9506C08-3741-4D19-80D7-DEA39C2CBDE1}"/>
              </a:ext>
            </a:extLst>
          </p:cNvPr>
          <p:cNvSpPr>
            <a:spLocks noGrp="1"/>
          </p:cNvSpPr>
          <p:nvPr>
            <p:ph type="ftr" sz="quarter" idx="11"/>
          </p:nvPr>
        </p:nvSpPr>
        <p:spPr>
          <a:xfrm>
            <a:off x="9694812" y="5292247"/>
            <a:ext cx="2347381" cy="1152128"/>
          </a:xfrm>
        </p:spPr>
        <p:txBody>
          <a:bodyPr/>
          <a:lstStyle/>
          <a:p>
            <a:r>
              <a:rPr lang="de-DE" sz="900" cap="none" dirty="0"/>
              <a:t>Quelle der Grenzwerte: </a:t>
            </a:r>
            <a:r>
              <a:rPr lang="de-DE" sz="900" cap="none" dirty="0">
                <a:hlinkClick r:id="rId3"/>
              </a:rPr>
              <a:t>https://www.bund.net/fileadmin/user_upload_bund/publikationen/ressourcen_und_technik/ressourcen_schutz_vor_elektromagnetischen_feldern_hintergrund.pdf</a:t>
            </a:r>
            <a:r>
              <a:rPr lang="de-DE" sz="900" cap="none" dirty="0"/>
              <a:t>, Seite 12</a:t>
            </a:r>
          </a:p>
          <a:p>
            <a:endParaRPr lang="de-DE" sz="900" cap="none" dirty="0"/>
          </a:p>
        </p:txBody>
      </p:sp>
    </p:spTree>
    <p:extLst>
      <p:ext uri="{BB962C8B-B14F-4D97-AF65-F5344CB8AC3E}">
        <p14:creationId xmlns:p14="http://schemas.microsoft.com/office/powerpoint/2010/main" val="398809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FC8B3-4DFB-4632-82C7-80AF586E503B}"/>
              </a:ext>
            </a:extLst>
          </p:cNvPr>
          <p:cNvSpPr>
            <a:spLocks noGrp="1"/>
          </p:cNvSpPr>
          <p:nvPr>
            <p:ph type="title"/>
          </p:nvPr>
        </p:nvSpPr>
        <p:spPr/>
        <p:txBody>
          <a:bodyPr/>
          <a:lstStyle/>
          <a:p>
            <a:r>
              <a:rPr lang="de-DE" dirty="0"/>
              <a:t>Energiewirtschaftlichkeit</a:t>
            </a:r>
          </a:p>
        </p:txBody>
      </p:sp>
      <p:sp>
        <p:nvSpPr>
          <p:cNvPr id="3" name="Inhaltsplatzhalter 2">
            <a:extLst>
              <a:ext uri="{FF2B5EF4-FFF2-40B4-BE49-F238E27FC236}">
                <a16:creationId xmlns:a16="http://schemas.microsoft.com/office/drawing/2014/main" id="{CD128B83-918A-445C-BA81-8B20AE76AFE4}"/>
              </a:ext>
            </a:extLst>
          </p:cNvPr>
          <p:cNvSpPr>
            <a:spLocks noGrp="1"/>
          </p:cNvSpPr>
          <p:nvPr>
            <p:ph idx="1"/>
          </p:nvPr>
        </p:nvSpPr>
        <p:spPr>
          <a:xfrm>
            <a:off x="1217614" y="1828800"/>
            <a:ext cx="9753600" cy="4754562"/>
          </a:xfrm>
        </p:spPr>
        <p:txBody>
          <a:bodyPr>
            <a:normAutofit fontScale="70000" lnSpcReduction="20000"/>
          </a:bodyPr>
          <a:lstStyle/>
          <a:p>
            <a:pPr>
              <a:lnSpc>
                <a:spcPct val="120000"/>
              </a:lnSpc>
              <a:buFont typeface="Wingdings" panose="05000000000000000000" pitchFamily="2" charset="2"/>
              <a:buChar char="§"/>
            </a:pPr>
            <a:r>
              <a:rPr lang="de-DE" dirty="0"/>
              <a:t>Der Inhalt und Umfang der häufig zitierten „Energiewirtschaftlichkeit“ </a:t>
            </a:r>
            <a:br>
              <a:rPr lang="de-DE" dirty="0"/>
            </a:br>
            <a:r>
              <a:rPr lang="de-DE" dirty="0"/>
              <a:t>konnte uns von TenneT bislang nicht definiert werden. </a:t>
            </a:r>
          </a:p>
          <a:p>
            <a:pPr>
              <a:lnSpc>
                <a:spcPct val="120000"/>
              </a:lnSpc>
              <a:buFont typeface="Wingdings" panose="05000000000000000000" pitchFamily="2" charset="2"/>
              <a:buChar char="§"/>
            </a:pPr>
            <a:r>
              <a:rPr lang="de-DE" dirty="0"/>
              <a:t>Unbestritten ist jedoch, dass die Schädigung der Gesundheit und Grundstücksentwertungen entlang der Trasse keinerlei Einfluss auf die Energiewirtschaftlichkeitsrechnung des Netzbetreibers haben wird – leider.</a:t>
            </a:r>
          </a:p>
          <a:p>
            <a:pPr>
              <a:lnSpc>
                <a:spcPct val="120000"/>
              </a:lnSpc>
              <a:buFont typeface="Wingdings" panose="05000000000000000000" pitchFamily="2" charset="2"/>
              <a:buChar char="§"/>
            </a:pPr>
            <a:r>
              <a:rPr lang="de-DE" dirty="0"/>
              <a:t>Folgte man dem wissenschaftlich-fundierten Ansatz der </a:t>
            </a:r>
            <a:r>
              <a:rPr lang="de-DE" b="1" dirty="0"/>
              <a:t>Systemwirtschaftlichkeit</a:t>
            </a:r>
            <a:r>
              <a:rPr lang="de-DE" baseline="30000" dirty="0">
                <a:solidFill>
                  <a:srgbClr val="FF0000"/>
                </a:solidFill>
              </a:rPr>
              <a:t>7</a:t>
            </a:r>
            <a:r>
              <a:rPr lang="de-DE" b="1" dirty="0"/>
              <a:t> </a:t>
            </a:r>
            <a:r>
              <a:rPr lang="de-DE" dirty="0"/>
              <a:t>(Wirkungen auf das Umfeld eines Investitionsobjektes werden dabei kalkulatorisch in Ansatz gebracht) wären sog. „energiewirtschaftlich“ begründete Ausnahmetatbestände nicht mehr zu rechtfertigen.</a:t>
            </a:r>
          </a:p>
          <a:p>
            <a:pPr>
              <a:lnSpc>
                <a:spcPct val="120000"/>
              </a:lnSpc>
              <a:buFont typeface="Wingdings" panose="05000000000000000000" pitchFamily="2" charset="2"/>
              <a:buChar char="§"/>
            </a:pPr>
            <a:r>
              <a:rPr lang="de-DE" dirty="0"/>
              <a:t>Wirtschaftlicher Ausgangspunkt der Trassenneuplanung der P53 muss bei genauer Analyse nicht die bestehende Trasse, sondern die kürzeste Verbindungslinie zweier Punkte eines Streckenabschnittes sein. Dadurch mögliche Einsparungen im Streckenverlauf kompensieren Mehrausgaben, die durch „Umgehungstrassen“ zum nachhaltigen Schutz der Wohnbevölkerung notwendig werden.  </a:t>
            </a:r>
          </a:p>
          <a:p>
            <a:pPr>
              <a:lnSpc>
                <a:spcPct val="120000"/>
              </a:lnSpc>
              <a:buFont typeface="Wingdings" panose="05000000000000000000" pitchFamily="2" charset="2"/>
              <a:buChar char="§"/>
            </a:pPr>
            <a:endParaRPr lang="de-DE" dirty="0"/>
          </a:p>
        </p:txBody>
      </p:sp>
      <p:sp>
        <p:nvSpPr>
          <p:cNvPr id="4" name="Foliennummernplatzhalter 3">
            <a:extLst>
              <a:ext uri="{FF2B5EF4-FFF2-40B4-BE49-F238E27FC236}">
                <a16:creationId xmlns:a16="http://schemas.microsoft.com/office/drawing/2014/main" id="{6294FA00-6782-4D68-8AA2-000EFD216958}"/>
              </a:ext>
            </a:extLst>
          </p:cNvPr>
          <p:cNvSpPr>
            <a:spLocks noGrp="1"/>
          </p:cNvSpPr>
          <p:nvPr>
            <p:ph type="sldNum" sz="quarter" idx="12"/>
          </p:nvPr>
        </p:nvSpPr>
        <p:spPr/>
        <p:txBody>
          <a:bodyPr/>
          <a:lstStyle/>
          <a:p>
            <a:fld id="{F36C87F6-986D-49E6-AF40-1B3A1EE8064D}" type="slidenum">
              <a:rPr lang="de-DE" smtClean="0"/>
              <a:t>33</a:t>
            </a:fld>
            <a:endParaRPr lang="de-DE" dirty="0"/>
          </a:p>
        </p:txBody>
      </p:sp>
      <p:sp>
        <p:nvSpPr>
          <p:cNvPr id="5" name="Fußzeilenplatzhalter 4">
            <a:extLst>
              <a:ext uri="{FF2B5EF4-FFF2-40B4-BE49-F238E27FC236}">
                <a16:creationId xmlns:a16="http://schemas.microsoft.com/office/drawing/2014/main" id="{2047C966-0068-47A6-BC90-DEDB01CB1857}"/>
              </a:ext>
            </a:extLst>
          </p:cNvPr>
          <p:cNvSpPr>
            <a:spLocks noGrp="1"/>
          </p:cNvSpPr>
          <p:nvPr>
            <p:ph type="ftr" sz="quarter" idx="11"/>
          </p:nvPr>
        </p:nvSpPr>
        <p:spPr>
          <a:xfrm>
            <a:off x="1208835" y="6381329"/>
            <a:ext cx="9494089" cy="430634"/>
          </a:xfrm>
        </p:spPr>
        <p:txBody>
          <a:bodyPr/>
          <a:lstStyle/>
          <a:p>
            <a:r>
              <a:rPr lang="de-DE" cap="none" baseline="30000" dirty="0">
                <a:solidFill>
                  <a:srgbClr val="FF0000"/>
                </a:solidFill>
              </a:rPr>
              <a:t>7</a:t>
            </a:r>
            <a:r>
              <a:rPr lang="de-DE" dirty="0"/>
              <a:t> </a:t>
            </a:r>
            <a:r>
              <a:rPr lang="de-DE" cap="none" dirty="0"/>
              <a:t>Systemrationalisierung und Systemwirtschaftlichkeit: „Gute und schlechte Wirtschaftlichkeitsbetrachtungen unterscheiden sich durch die sachliche Reichweite und den zeitlichen Horizont der berücksichtigten Wirkungsverläufe.“ – PFEIFFER ET AL.: 1999. Siehe auch: </a:t>
            </a:r>
            <a:r>
              <a:rPr lang="de-DE" cap="none" dirty="0">
                <a:hlinkClick r:id="rId2"/>
              </a:rPr>
              <a:t>https://de.wikipedia.org/wiki/Werner_Pfeiffer</a:t>
            </a:r>
            <a:r>
              <a:rPr lang="de-DE" cap="none" dirty="0"/>
              <a:t> sowie </a:t>
            </a:r>
            <a:r>
              <a:rPr lang="de-DE" cap="none" dirty="0">
                <a:hlinkClick r:id="rId3"/>
              </a:rPr>
              <a:t>https://www.amazon.de/Systemwirtschaftlichkeit-Werner-Pfeiffer/dp/3525125720</a:t>
            </a:r>
            <a:endParaRPr lang="de-DE" cap="none" dirty="0"/>
          </a:p>
          <a:p>
            <a:endParaRPr lang="de-DE" cap="none" dirty="0"/>
          </a:p>
        </p:txBody>
      </p:sp>
      <p:pic>
        <p:nvPicPr>
          <p:cNvPr id="5122" name="Picture 2" descr="Pixabay_calculation-1874770_1920">
            <a:extLst>
              <a:ext uri="{FF2B5EF4-FFF2-40B4-BE49-F238E27FC236}">
                <a16:creationId xmlns:a16="http://schemas.microsoft.com/office/drawing/2014/main" id="{46801F83-8D2A-41C3-B045-CE578DC1099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4652" y="-154334"/>
            <a:ext cx="3683246" cy="3683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5952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2AC1BF8-64FE-42BF-B851-A60360E36F21}"/>
              </a:ext>
            </a:extLst>
          </p:cNvPr>
          <p:cNvPicPr>
            <a:picLocks noGrp="1" noChangeAspect="1"/>
          </p:cNvPicPr>
          <p:nvPr>
            <p:ph idx="1"/>
          </p:nvPr>
        </p:nvPicPr>
        <p:blipFill>
          <a:blip r:embed="rId3"/>
          <a:stretch>
            <a:fillRect/>
          </a:stretch>
        </p:blipFill>
        <p:spPr>
          <a:xfrm>
            <a:off x="-5061" y="7554"/>
            <a:ext cx="12188825" cy="6850446"/>
          </a:xfrm>
          <a:prstGeom prst="rect">
            <a:avLst/>
          </a:prstGeom>
        </p:spPr>
      </p:pic>
      <p:sp>
        <p:nvSpPr>
          <p:cNvPr id="2" name="Titel 1">
            <a:extLst>
              <a:ext uri="{FF2B5EF4-FFF2-40B4-BE49-F238E27FC236}">
                <a16:creationId xmlns:a16="http://schemas.microsoft.com/office/drawing/2014/main" id="{5B92EDD1-6B26-4C3B-853E-9EE9BF337C86}"/>
              </a:ext>
            </a:extLst>
          </p:cNvPr>
          <p:cNvSpPr>
            <a:spLocks noGrp="1"/>
          </p:cNvSpPr>
          <p:nvPr>
            <p:ph type="title"/>
          </p:nvPr>
        </p:nvSpPr>
        <p:spPr>
          <a:xfrm>
            <a:off x="117748" y="2492896"/>
            <a:ext cx="4309568" cy="4277890"/>
          </a:xfrm>
        </p:spPr>
        <p:txBody>
          <a:bodyPr>
            <a:noAutofit/>
          </a:bodyPr>
          <a:lstStyle/>
          <a:p>
            <a:r>
              <a:rPr lang="de-DE" sz="3200" dirty="0">
                <a:solidFill>
                  <a:schemeClr val="bg1"/>
                </a:solidFill>
              </a:rPr>
              <a:t>„energie-wirtschaftliche“ Ideallinie</a:t>
            </a:r>
            <a:r>
              <a:rPr lang="de-DE" sz="3200" dirty="0">
                <a:solidFill>
                  <a:srgbClr val="FFC000"/>
                </a:solidFill>
              </a:rPr>
              <a:t>(orange)</a:t>
            </a:r>
            <a:r>
              <a:rPr lang="de-DE" sz="3200" dirty="0">
                <a:solidFill>
                  <a:schemeClr val="bg1"/>
                </a:solidFill>
              </a:rPr>
              <a:t> und Ist-Verlauf </a:t>
            </a:r>
            <a:r>
              <a:rPr lang="de-DE" sz="3200" dirty="0">
                <a:solidFill>
                  <a:srgbClr val="FF0000"/>
                </a:solidFill>
              </a:rPr>
              <a:t>(Rot)</a:t>
            </a:r>
            <a:r>
              <a:rPr lang="de-DE" sz="3200" dirty="0">
                <a:solidFill>
                  <a:schemeClr val="bg1"/>
                </a:solidFill>
              </a:rPr>
              <a:t> mit hoher Wohnraumdichte</a:t>
            </a:r>
          </a:p>
        </p:txBody>
      </p:sp>
      <p:sp>
        <p:nvSpPr>
          <p:cNvPr id="3" name="Foliennummernplatzhalter 2">
            <a:extLst>
              <a:ext uri="{FF2B5EF4-FFF2-40B4-BE49-F238E27FC236}">
                <a16:creationId xmlns:a16="http://schemas.microsoft.com/office/drawing/2014/main" id="{E39AA4F7-3026-4B9E-A50C-53A57E1CA1AE}"/>
              </a:ext>
            </a:extLst>
          </p:cNvPr>
          <p:cNvSpPr>
            <a:spLocks noGrp="1"/>
          </p:cNvSpPr>
          <p:nvPr>
            <p:ph type="sldNum" sz="quarter" idx="12"/>
          </p:nvPr>
        </p:nvSpPr>
        <p:spPr/>
        <p:txBody>
          <a:bodyPr/>
          <a:lstStyle/>
          <a:p>
            <a:fld id="{F36C87F6-986D-49E6-AF40-1B3A1EE8064D}" type="slidenum">
              <a:rPr lang="de-DE" smtClean="0"/>
              <a:t>34</a:t>
            </a:fld>
            <a:endParaRPr lang="de-DE" dirty="0"/>
          </a:p>
        </p:txBody>
      </p:sp>
    </p:spTree>
    <p:extLst>
      <p:ext uri="{BB962C8B-B14F-4D97-AF65-F5344CB8AC3E}">
        <p14:creationId xmlns:p14="http://schemas.microsoft.com/office/powerpoint/2010/main" val="242433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D54EA28-4497-4C86-9DD6-A46AECB7E93B}"/>
              </a:ext>
            </a:extLst>
          </p:cNvPr>
          <p:cNvPicPr>
            <a:picLocks noGrp="1" noChangeAspect="1"/>
          </p:cNvPicPr>
          <p:nvPr>
            <p:ph idx="1"/>
          </p:nvPr>
        </p:nvPicPr>
        <p:blipFill>
          <a:blip r:embed="rId3"/>
          <a:stretch>
            <a:fillRect/>
          </a:stretch>
        </p:blipFill>
        <p:spPr>
          <a:xfrm>
            <a:off x="0" y="0"/>
            <a:ext cx="12193580" cy="6858000"/>
          </a:xfrm>
          <a:prstGeom prst="rect">
            <a:avLst/>
          </a:prstGeom>
        </p:spPr>
      </p:pic>
      <p:sp>
        <p:nvSpPr>
          <p:cNvPr id="2" name="Titel 1">
            <a:extLst>
              <a:ext uri="{FF2B5EF4-FFF2-40B4-BE49-F238E27FC236}">
                <a16:creationId xmlns:a16="http://schemas.microsoft.com/office/drawing/2014/main" id="{CEB69D80-98B6-4349-9C00-9A4257C40B5B}"/>
              </a:ext>
            </a:extLst>
          </p:cNvPr>
          <p:cNvSpPr>
            <a:spLocks noGrp="1"/>
          </p:cNvSpPr>
          <p:nvPr>
            <p:ph type="title"/>
          </p:nvPr>
        </p:nvSpPr>
        <p:spPr>
          <a:xfrm>
            <a:off x="8619447" y="1844824"/>
            <a:ext cx="3574133" cy="2592288"/>
          </a:xfrm>
        </p:spPr>
        <p:txBody>
          <a:bodyPr>
            <a:normAutofit/>
          </a:bodyPr>
          <a:lstStyle/>
          <a:p>
            <a:r>
              <a:rPr lang="de-DE" dirty="0">
                <a:solidFill>
                  <a:schemeClr val="bg1"/>
                </a:solidFill>
              </a:rPr>
              <a:t>Unter-schiedliche Wohnraum-dichte</a:t>
            </a:r>
          </a:p>
        </p:txBody>
      </p:sp>
      <p:sp>
        <p:nvSpPr>
          <p:cNvPr id="3" name="Foliennummernplatzhalter 2">
            <a:extLst>
              <a:ext uri="{FF2B5EF4-FFF2-40B4-BE49-F238E27FC236}">
                <a16:creationId xmlns:a16="http://schemas.microsoft.com/office/drawing/2014/main" id="{33D8DF4B-86FF-40BD-8C32-4880CCA81AA1}"/>
              </a:ext>
            </a:extLst>
          </p:cNvPr>
          <p:cNvSpPr>
            <a:spLocks noGrp="1"/>
          </p:cNvSpPr>
          <p:nvPr>
            <p:ph type="sldNum" sz="quarter" idx="12"/>
          </p:nvPr>
        </p:nvSpPr>
        <p:spPr/>
        <p:txBody>
          <a:bodyPr/>
          <a:lstStyle/>
          <a:p>
            <a:fld id="{F36C87F6-986D-49E6-AF40-1B3A1EE8064D}" type="slidenum">
              <a:rPr lang="de-DE" smtClean="0"/>
              <a:t>35</a:t>
            </a:fld>
            <a:endParaRPr lang="de-DE" dirty="0"/>
          </a:p>
        </p:txBody>
      </p:sp>
    </p:spTree>
    <p:extLst>
      <p:ext uri="{BB962C8B-B14F-4D97-AF65-F5344CB8AC3E}">
        <p14:creationId xmlns:p14="http://schemas.microsoft.com/office/powerpoint/2010/main" val="408219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Waldüberspannung bei hoher </a:t>
            </a:r>
            <a:r>
              <a:rPr lang="de-DE" dirty="0" err="1"/>
              <a:t>Wohnumfeldkonzentration</a:t>
            </a:r>
            <a:endParaRPr lang="de-DE" dirty="0"/>
          </a:p>
        </p:txBody>
      </p:sp>
      <p:sp>
        <p:nvSpPr>
          <p:cNvPr id="3" name="Inhaltsplatzhalter 2"/>
          <p:cNvSpPr>
            <a:spLocks noGrp="1"/>
          </p:cNvSpPr>
          <p:nvPr>
            <p:ph idx="1"/>
          </p:nvPr>
        </p:nvSpPr>
        <p:spPr>
          <a:xfrm>
            <a:off x="1269876" y="1750948"/>
            <a:ext cx="9753600" cy="4486363"/>
          </a:xfrm>
        </p:spPr>
        <p:txBody>
          <a:bodyPr>
            <a:normAutofit fontScale="92500" lnSpcReduction="20000"/>
          </a:bodyPr>
          <a:lstStyle/>
          <a:p>
            <a:pPr>
              <a:lnSpc>
                <a:spcPct val="110000"/>
              </a:lnSpc>
              <a:buFont typeface="Wingdings" panose="05000000000000000000" pitchFamily="2" charset="2"/>
              <a:buChar char="§"/>
            </a:pPr>
            <a:r>
              <a:rPr lang="de-DE" dirty="0"/>
              <a:t>Waldüberspannung</a:t>
            </a:r>
            <a:r>
              <a:rPr lang="de-DE" baseline="30000" dirty="0">
                <a:solidFill>
                  <a:srgbClr val="FF0000"/>
                </a:solidFill>
              </a:rPr>
              <a:t>8</a:t>
            </a:r>
            <a:r>
              <a:rPr lang="de-DE" dirty="0"/>
              <a:t> (vor allem bei Bannwald) </a:t>
            </a:r>
            <a:br>
              <a:rPr lang="de-DE" dirty="0"/>
            </a:br>
            <a:r>
              <a:rPr lang="de-DE" dirty="0"/>
              <a:t>ermöglicht kreative Lösungen in dicht besiedelten </a:t>
            </a:r>
            <a:br>
              <a:rPr lang="de-DE" dirty="0"/>
            </a:br>
            <a:r>
              <a:rPr lang="de-DE" dirty="0"/>
              <a:t>Regionen. </a:t>
            </a:r>
          </a:p>
          <a:p>
            <a:pPr>
              <a:lnSpc>
                <a:spcPct val="110000"/>
              </a:lnSpc>
              <a:buFont typeface="Wingdings" panose="05000000000000000000" pitchFamily="2" charset="2"/>
              <a:buChar char="§"/>
            </a:pPr>
            <a:r>
              <a:rPr lang="de-DE" dirty="0"/>
              <a:t>Die Überspannung von Wäldern sichert </a:t>
            </a:r>
            <a:br>
              <a:rPr lang="de-DE" dirty="0"/>
            </a:br>
            <a:r>
              <a:rPr lang="de-DE" dirty="0"/>
              <a:t>langfristig deren ökologischen Bestand. </a:t>
            </a:r>
          </a:p>
          <a:p>
            <a:pPr>
              <a:lnSpc>
                <a:spcPct val="110000"/>
              </a:lnSpc>
              <a:buFont typeface="Wingdings" panose="05000000000000000000" pitchFamily="2" charset="2"/>
              <a:buChar char="§"/>
            </a:pPr>
            <a:r>
              <a:rPr lang="de-DE" dirty="0"/>
              <a:t>Waldüberspannung führt zu </a:t>
            </a:r>
            <a:br>
              <a:rPr lang="de-DE" dirty="0"/>
            </a:br>
            <a:r>
              <a:rPr lang="de-DE" dirty="0"/>
              <a:t>Wiederaufforstung überflüssig </a:t>
            </a:r>
            <a:br>
              <a:rPr lang="de-DE" dirty="0"/>
            </a:br>
            <a:r>
              <a:rPr lang="de-DE" dirty="0"/>
              <a:t>gewordener Waldschneisen und </a:t>
            </a:r>
            <a:br>
              <a:rPr lang="de-DE" dirty="0"/>
            </a:br>
            <a:r>
              <a:rPr lang="de-DE" dirty="0"/>
              <a:t>erhöht dadurch den Nettobestand </a:t>
            </a:r>
            <a:br>
              <a:rPr lang="de-DE" dirty="0"/>
            </a:br>
            <a:r>
              <a:rPr lang="de-DE" dirty="0"/>
              <a:t>an Bäumen.</a:t>
            </a:r>
          </a:p>
          <a:p>
            <a:pPr>
              <a:lnSpc>
                <a:spcPct val="110000"/>
              </a:lnSpc>
              <a:buFont typeface="Wingdings" panose="05000000000000000000" pitchFamily="2" charset="2"/>
              <a:buChar char="§"/>
            </a:pPr>
            <a:r>
              <a:rPr lang="de-DE" dirty="0"/>
              <a:t>Siehe Video</a:t>
            </a:r>
            <a:r>
              <a:rPr lang="de-DE" baseline="30000" dirty="0">
                <a:solidFill>
                  <a:srgbClr val="FF0000"/>
                </a:solidFill>
              </a:rPr>
              <a:t>9</a:t>
            </a:r>
            <a:br>
              <a:rPr lang="de-DE" dirty="0"/>
            </a:br>
            <a:r>
              <a:rPr lang="de-DE" dirty="0"/>
              <a:t>ab Minute 1:39</a:t>
            </a:r>
          </a:p>
          <a:p>
            <a:pPr marL="45720" indent="0">
              <a:buNone/>
            </a:pPr>
            <a:endParaRPr lang="de-DE" dirty="0"/>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36</a:t>
            </a:fld>
            <a:endParaRPr lang="de-DE" dirty="0"/>
          </a:p>
        </p:txBody>
      </p:sp>
      <p:sp>
        <p:nvSpPr>
          <p:cNvPr id="7" name="Fußzeilenplatzhalter 4">
            <a:extLst>
              <a:ext uri="{FF2B5EF4-FFF2-40B4-BE49-F238E27FC236}">
                <a16:creationId xmlns:a16="http://schemas.microsoft.com/office/drawing/2014/main" id="{187C9ABF-CF1F-4CDA-ADD8-519ED39CD797}"/>
              </a:ext>
            </a:extLst>
          </p:cNvPr>
          <p:cNvSpPr>
            <a:spLocks noGrp="1"/>
          </p:cNvSpPr>
          <p:nvPr>
            <p:ph type="ftr" sz="quarter" idx="11"/>
          </p:nvPr>
        </p:nvSpPr>
        <p:spPr>
          <a:xfrm>
            <a:off x="1208836" y="6237312"/>
            <a:ext cx="9422080" cy="392089"/>
          </a:xfrm>
        </p:spPr>
        <p:txBody>
          <a:bodyPr/>
          <a:lstStyle/>
          <a:p>
            <a:r>
              <a:rPr lang="de-DE" cap="none" baseline="30000" dirty="0">
                <a:solidFill>
                  <a:srgbClr val="FF0000"/>
                </a:solidFill>
              </a:rPr>
              <a:t>8</a:t>
            </a:r>
            <a:r>
              <a:rPr lang="de-DE" cap="none" dirty="0"/>
              <a:t> Vgl. </a:t>
            </a:r>
            <a:r>
              <a:rPr lang="de-DE" u="sng" cap="none" dirty="0">
                <a:hlinkClick r:id="rId3"/>
              </a:rPr>
              <a:t>http://www.zobodat.at/pdf/Ber-Bayer-Akad-f-Natursch-u-Landschaftspfl_15_1991_0217-0225.pdf</a:t>
            </a:r>
            <a:endParaRPr lang="de-DE" u="sng" cap="none" dirty="0"/>
          </a:p>
          <a:p>
            <a:r>
              <a:rPr lang="de-DE" cap="none" baseline="30000" dirty="0">
                <a:solidFill>
                  <a:srgbClr val="FF0000"/>
                </a:solidFill>
              </a:rPr>
              <a:t>9</a:t>
            </a:r>
            <a:r>
              <a:rPr lang="de-DE" cap="none" dirty="0"/>
              <a:t> Vgl. </a:t>
            </a:r>
            <a:r>
              <a:rPr lang="de-DE" cap="none" dirty="0">
                <a:hlinkClick r:id="rId4"/>
              </a:rPr>
              <a:t>https://youtu.be/zV9kFtKxTLo</a:t>
            </a:r>
            <a:endParaRPr lang="de-DE" cap="none" dirty="0"/>
          </a:p>
          <a:p>
            <a:endParaRPr lang="de-DE" sz="900" dirty="0"/>
          </a:p>
          <a:p>
            <a:endParaRPr lang="de-DE" sz="800" cap="none" dirty="0"/>
          </a:p>
        </p:txBody>
      </p:sp>
      <p:pic>
        <p:nvPicPr>
          <p:cNvPr id="9" name="Picture 2" descr="Pixabay_per-2320128_1920">
            <a:extLst>
              <a:ext uri="{FF2B5EF4-FFF2-40B4-BE49-F238E27FC236}">
                <a16:creationId xmlns:a16="http://schemas.microsoft.com/office/drawing/2014/main" id="{7D98BD42-869D-4BB9-A2B4-9B1FB96C0C7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9767" y="-280297"/>
            <a:ext cx="3075285" cy="3075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pic>
        <p:nvPicPr>
          <p:cNvPr id="5" name="Grafik 4">
            <a:hlinkClick r:id="rId4"/>
            <a:extLst>
              <a:ext uri="{FF2B5EF4-FFF2-40B4-BE49-F238E27FC236}">
                <a16:creationId xmlns:a16="http://schemas.microsoft.com/office/drawing/2014/main" id="{EDF53A78-917F-4DA2-AC2F-C878BBD9C0F5}"/>
              </a:ext>
            </a:extLst>
          </p:cNvPr>
          <p:cNvPicPr>
            <a:picLocks noChangeAspect="1"/>
          </p:cNvPicPr>
          <p:nvPr/>
        </p:nvPicPr>
        <p:blipFill>
          <a:blip r:embed="rId6"/>
          <a:stretch>
            <a:fillRect/>
          </a:stretch>
        </p:blipFill>
        <p:spPr>
          <a:xfrm>
            <a:off x="7090014" y="3212976"/>
            <a:ext cx="4483706" cy="2520280"/>
          </a:xfrm>
          <a:prstGeom prst="rect">
            <a:avLst/>
          </a:prstGeom>
        </p:spPr>
      </p:pic>
    </p:spTree>
    <p:extLst>
      <p:ext uri="{BB962C8B-B14F-4D97-AF65-F5344CB8AC3E}">
        <p14:creationId xmlns:p14="http://schemas.microsoft.com/office/powerpoint/2010/main" val="14414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0693-384C-47AB-B1A4-44BF39C20FC1}"/>
              </a:ext>
            </a:extLst>
          </p:cNvPr>
          <p:cNvSpPr>
            <a:spLocks noGrp="1"/>
          </p:cNvSpPr>
          <p:nvPr>
            <p:ph type="title"/>
          </p:nvPr>
        </p:nvSpPr>
        <p:spPr/>
        <p:txBody>
          <a:bodyPr/>
          <a:lstStyle/>
          <a:p>
            <a:r>
              <a:rPr lang="de-DE" dirty="0"/>
              <a:t>Appell</a:t>
            </a:r>
          </a:p>
        </p:txBody>
      </p:sp>
      <p:sp>
        <p:nvSpPr>
          <p:cNvPr id="3" name="Inhaltsplatzhalter 2">
            <a:extLst>
              <a:ext uri="{FF2B5EF4-FFF2-40B4-BE49-F238E27FC236}">
                <a16:creationId xmlns:a16="http://schemas.microsoft.com/office/drawing/2014/main" id="{5266E265-AF7C-4AAB-9847-D7C746F67D73}"/>
              </a:ext>
            </a:extLst>
          </p:cNvPr>
          <p:cNvSpPr>
            <a:spLocks noGrp="1"/>
          </p:cNvSpPr>
          <p:nvPr>
            <p:ph idx="1"/>
          </p:nvPr>
        </p:nvSpPr>
        <p:spPr>
          <a:xfrm>
            <a:off x="1217614" y="1828799"/>
            <a:ext cx="9753600" cy="4800601"/>
          </a:xfrm>
        </p:spPr>
        <p:txBody>
          <a:bodyPr>
            <a:normAutofit/>
          </a:bodyPr>
          <a:lstStyle/>
          <a:p>
            <a:pPr marL="45720" indent="0" algn="ctr">
              <a:buNone/>
            </a:pPr>
            <a:r>
              <a:rPr lang="de-DE" dirty="0"/>
              <a:t>Die Bürgerinitiativen benötigen den Schutz und die Unterstützung durch die jeweiligen Landratsämter.</a:t>
            </a:r>
          </a:p>
          <a:p>
            <a:pPr marL="45720" indent="0" algn="ctr">
              <a:buNone/>
            </a:pPr>
            <a:r>
              <a:rPr lang="de-DE" dirty="0"/>
              <a:t>Wir möchten sie als Partner an unserer Seite im Dialog mit dem Übertragungsnetzbetreiber TenneT, den Ministerien und Bezirksregierungen wissen.</a:t>
            </a:r>
          </a:p>
          <a:p>
            <a:pPr marL="45720" indent="0" algn="ctr">
              <a:buNone/>
            </a:pPr>
            <a:r>
              <a:rPr lang="de-DE" dirty="0"/>
              <a:t>Nur durch die ganzheitliche Koordination auf Landkreisebene können gemeinde- und kreisübergreifende prinzipielle Lösungen durchgesetzt werden, die </a:t>
            </a:r>
            <a:r>
              <a:rPr lang="de-DE" u="sng" dirty="0">
                <a:solidFill>
                  <a:srgbClr val="FF0000"/>
                </a:solidFill>
              </a:rPr>
              <a:t>ALLEN</a:t>
            </a:r>
            <a:r>
              <a:rPr lang="de-DE" dirty="0"/>
              <a:t> Bürgern die selben Abstandsrechte zugestehen sowie neue Ungerechtigkeit und </a:t>
            </a:r>
            <a:r>
              <a:rPr lang="de-DE"/>
              <a:t>Betroffenheit vermeiden. </a:t>
            </a:r>
            <a:endParaRPr lang="de-DE" dirty="0"/>
          </a:p>
          <a:p>
            <a:pPr marL="45720" indent="0" algn="ctr">
              <a:buNone/>
            </a:pPr>
            <a:r>
              <a:rPr lang="de-DE" i="1" dirty="0"/>
              <a:t>Warum sollten gerade die Bürger in Bayern schlechter gestellt  werden, als in anderen Bundesländern?  </a:t>
            </a:r>
          </a:p>
          <a:p>
            <a:pPr marL="45720" indent="0">
              <a:buNone/>
            </a:pPr>
            <a:endParaRPr lang="de-DE" dirty="0"/>
          </a:p>
          <a:p>
            <a:pPr marL="45720" indent="0">
              <a:buNone/>
            </a:pPr>
            <a:endParaRPr lang="de-DE" dirty="0"/>
          </a:p>
        </p:txBody>
      </p:sp>
      <p:sp>
        <p:nvSpPr>
          <p:cNvPr id="4" name="Foliennummernplatzhalter 3">
            <a:extLst>
              <a:ext uri="{FF2B5EF4-FFF2-40B4-BE49-F238E27FC236}">
                <a16:creationId xmlns:a16="http://schemas.microsoft.com/office/drawing/2014/main" id="{9AC788E9-7FCF-4687-99D7-9007D7057414}"/>
              </a:ext>
            </a:extLst>
          </p:cNvPr>
          <p:cNvSpPr>
            <a:spLocks noGrp="1"/>
          </p:cNvSpPr>
          <p:nvPr>
            <p:ph type="sldNum" sz="quarter" idx="12"/>
          </p:nvPr>
        </p:nvSpPr>
        <p:spPr/>
        <p:txBody>
          <a:bodyPr/>
          <a:lstStyle/>
          <a:p>
            <a:fld id="{F36C87F6-986D-49E6-AF40-1B3A1EE8064D}" type="slidenum">
              <a:rPr lang="de-DE" smtClean="0"/>
              <a:t>37</a:t>
            </a:fld>
            <a:endParaRPr lang="de-DE" dirty="0"/>
          </a:p>
        </p:txBody>
      </p:sp>
    </p:spTree>
    <p:extLst>
      <p:ext uri="{BB962C8B-B14F-4D97-AF65-F5344CB8AC3E}">
        <p14:creationId xmlns:p14="http://schemas.microsoft.com/office/powerpoint/2010/main" val="419083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SChlusswort</a:t>
            </a:r>
            <a:endParaRPr lang="de-DE" dirty="0"/>
          </a:p>
        </p:txBody>
      </p:sp>
      <p:sp>
        <p:nvSpPr>
          <p:cNvPr id="3" name="Inhaltsplatzhalter 2"/>
          <p:cNvSpPr>
            <a:spLocks noGrp="1"/>
          </p:cNvSpPr>
          <p:nvPr>
            <p:ph idx="1"/>
          </p:nvPr>
        </p:nvSpPr>
        <p:spPr>
          <a:xfrm>
            <a:off x="1217613" y="2176475"/>
            <a:ext cx="9753600" cy="4343400"/>
          </a:xfrm>
        </p:spPr>
        <p:txBody>
          <a:bodyPr/>
          <a:lstStyle/>
          <a:p>
            <a:pPr marL="45720" indent="0" algn="ctr">
              <a:buNone/>
            </a:pPr>
            <a:r>
              <a:rPr lang="de-DE" dirty="0"/>
              <a:t>Schwierige Geländeverläufe rechtfertigen keine Ausnahme der staatlichen Gesundheitsfürsorge für die betroffenen Bürger, sondern erfordern </a:t>
            </a:r>
            <a:r>
              <a:rPr lang="de-DE" u="sng" dirty="0">
                <a:solidFill>
                  <a:srgbClr val="FF0000"/>
                </a:solidFill>
              </a:rPr>
              <a:t>kreative</a:t>
            </a:r>
            <a:r>
              <a:rPr lang="de-DE" dirty="0"/>
              <a:t> und  </a:t>
            </a:r>
            <a:r>
              <a:rPr lang="de-DE" u="sng" dirty="0">
                <a:solidFill>
                  <a:srgbClr val="FF0000"/>
                </a:solidFill>
              </a:rPr>
              <a:t>intelligente</a:t>
            </a:r>
            <a:r>
              <a:rPr lang="de-DE" dirty="0"/>
              <a:t> Ingenieure.</a:t>
            </a:r>
          </a:p>
          <a:p>
            <a:pPr marL="45720" indent="0" algn="ctr">
              <a:buNone/>
            </a:pPr>
            <a:r>
              <a:rPr lang="de-DE" dirty="0"/>
              <a:t>Wenn eine Regel nicht anwendbar erscheint, ist nicht die Regel zu hinterfragen, sondern deren </a:t>
            </a:r>
            <a:r>
              <a:rPr lang="de-DE" dirty="0">
                <a:solidFill>
                  <a:srgbClr val="FF0000"/>
                </a:solidFill>
              </a:rPr>
              <a:t>Umsetzungsversuch</a:t>
            </a:r>
            <a:r>
              <a:rPr lang="de-DE" dirty="0"/>
              <a:t>. </a:t>
            </a:r>
          </a:p>
          <a:p>
            <a:pPr marL="45720" indent="0" algn="ctr">
              <a:buNone/>
            </a:pPr>
            <a:r>
              <a:rPr lang="de-DE" dirty="0"/>
              <a:t>Wenn der Abstand nicht ausreicht, muss eben der </a:t>
            </a:r>
            <a:r>
              <a:rPr lang="de-DE" dirty="0">
                <a:solidFill>
                  <a:srgbClr val="FF0000"/>
                </a:solidFill>
              </a:rPr>
              <a:t>Planungshorizont</a:t>
            </a:r>
            <a:r>
              <a:rPr lang="de-DE" dirty="0"/>
              <a:t> erweitert werden. </a:t>
            </a:r>
          </a:p>
          <a:p>
            <a:pPr marL="45720" indent="0" algn="ctr">
              <a:buNone/>
            </a:pPr>
            <a:r>
              <a:rPr lang="de-DE" i="1" dirty="0"/>
              <a:t>„Keine medizinischen </a:t>
            </a:r>
            <a:r>
              <a:rPr lang="de-DE" i="1" dirty="0">
                <a:solidFill>
                  <a:srgbClr val="FF0000"/>
                </a:solidFill>
              </a:rPr>
              <a:t>Feldversuche</a:t>
            </a:r>
            <a:r>
              <a:rPr lang="de-DE" i="1" dirty="0"/>
              <a:t> an bayerischen Wählern!“</a:t>
            </a:r>
            <a:r>
              <a:rPr lang="de-DE" dirty="0"/>
              <a:t> </a:t>
            </a:r>
          </a:p>
        </p:txBody>
      </p:sp>
      <p:sp>
        <p:nvSpPr>
          <p:cNvPr id="4" name="Foliennummernplatzhalter 3"/>
          <p:cNvSpPr>
            <a:spLocks noGrp="1"/>
          </p:cNvSpPr>
          <p:nvPr>
            <p:ph type="sldNum" sz="quarter" idx="12"/>
          </p:nvPr>
        </p:nvSpPr>
        <p:spPr/>
        <p:txBody>
          <a:bodyPr/>
          <a:lstStyle/>
          <a:p>
            <a:fld id="{F36C87F6-986D-49E6-AF40-1B3A1EE8064D}" type="slidenum">
              <a:rPr lang="de-DE" smtClean="0"/>
              <a:t>38</a:t>
            </a:fld>
            <a:endParaRPr lang="de-DE" dirty="0"/>
          </a:p>
        </p:txBody>
      </p:sp>
      <p:pic>
        <p:nvPicPr>
          <p:cNvPr id="7170" name="Picture 2" descr="Pixabay_german-2566496_1920">
            <a:extLst>
              <a:ext uri="{FF2B5EF4-FFF2-40B4-BE49-F238E27FC236}">
                <a16:creationId xmlns:a16="http://schemas.microsoft.com/office/drawing/2014/main" id="{52493F9B-ABCD-4A0C-B742-1EA5583EC27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4852" y="1340768"/>
            <a:ext cx="2360613"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9635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DCDEF7-82CF-4F1C-8185-8E28C17C2830}"/>
              </a:ext>
            </a:extLst>
          </p:cNvPr>
          <p:cNvSpPr>
            <a:spLocks noGrp="1"/>
          </p:cNvSpPr>
          <p:nvPr>
            <p:ph type="title"/>
          </p:nvPr>
        </p:nvSpPr>
        <p:spPr/>
        <p:txBody>
          <a:bodyPr/>
          <a:lstStyle/>
          <a:p>
            <a:r>
              <a:rPr lang="de-DE" cap="none" dirty="0" err="1"/>
              <a:t>V.i.s.d.P</a:t>
            </a:r>
            <a:r>
              <a:rPr lang="de-DE" cap="none" dirty="0"/>
              <a:t>.</a:t>
            </a:r>
          </a:p>
        </p:txBody>
      </p:sp>
      <p:sp>
        <p:nvSpPr>
          <p:cNvPr id="3" name="Inhaltsplatzhalter 2">
            <a:extLst>
              <a:ext uri="{FF2B5EF4-FFF2-40B4-BE49-F238E27FC236}">
                <a16:creationId xmlns:a16="http://schemas.microsoft.com/office/drawing/2014/main" id="{AEC932E0-2903-4574-A01E-7E15D7250B4E}"/>
              </a:ext>
            </a:extLst>
          </p:cNvPr>
          <p:cNvSpPr>
            <a:spLocks noGrp="1"/>
          </p:cNvSpPr>
          <p:nvPr>
            <p:ph idx="1"/>
          </p:nvPr>
        </p:nvSpPr>
        <p:spPr/>
        <p:txBody>
          <a:bodyPr>
            <a:normAutofit fontScale="70000" lnSpcReduction="20000"/>
          </a:bodyPr>
          <a:lstStyle/>
          <a:p>
            <a:pPr marL="45720" indent="0">
              <a:lnSpc>
                <a:spcPct val="120000"/>
              </a:lnSpc>
              <a:spcBef>
                <a:spcPts val="0"/>
              </a:spcBef>
              <a:buNone/>
            </a:pPr>
            <a:r>
              <a:rPr lang="de-DE" dirty="0"/>
              <a:t>Markus Reuter</a:t>
            </a:r>
          </a:p>
          <a:p>
            <a:pPr marL="45720" indent="0">
              <a:lnSpc>
                <a:spcPct val="120000"/>
              </a:lnSpc>
              <a:spcBef>
                <a:spcPts val="0"/>
              </a:spcBef>
              <a:buNone/>
            </a:pPr>
            <a:r>
              <a:rPr lang="de-DE" dirty="0"/>
              <a:t>Sprecher der BI-Allianz P53</a:t>
            </a:r>
          </a:p>
          <a:p>
            <a:pPr marL="45720" indent="0">
              <a:lnSpc>
                <a:spcPct val="120000"/>
              </a:lnSpc>
              <a:spcBef>
                <a:spcPts val="0"/>
              </a:spcBef>
              <a:buNone/>
            </a:pPr>
            <a:r>
              <a:rPr lang="de-DE" dirty="0"/>
              <a:t>Zur Schwärz 19</a:t>
            </a:r>
          </a:p>
          <a:p>
            <a:pPr marL="45720" indent="0">
              <a:lnSpc>
                <a:spcPct val="120000"/>
              </a:lnSpc>
              <a:spcBef>
                <a:spcPts val="0"/>
              </a:spcBef>
              <a:buNone/>
            </a:pPr>
            <a:r>
              <a:rPr lang="de-DE" dirty="0"/>
              <a:t>90559 Burgthann/Ezelsdorf</a:t>
            </a:r>
          </a:p>
          <a:p>
            <a:pPr marL="45720" indent="0">
              <a:lnSpc>
                <a:spcPct val="120000"/>
              </a:lnSpc>
              <a:spcBef>
                <a:spcPts val="0"/>
              </a:spcBef>
              <a:buNone/>
            </a:pPr>
            <a:r>
              <a:rPr lang="de-DE" dirty="0"/>
              <a:t>Telefon: +49 151 626 206 74</a:t>
            </a:r>
          </a:p>
          <a:p>
            <a:pPr marL="45720" indent="0">
              <a:lnSpc>
                <a:spcPct val="120000"/>
              </a:lnSpc>
              <a:spcBef>
                <a:spcPts val="0"/>
              </a:spcBef>
              <a:buNone/>
            </a:pPr>
            <a:r>
              <a:rPr lang="de-DE" dirty="0"/>
              <a:t>E-Mail: bi-ezelsdorf@outlook.de</a:t>
            </a:r>
          </a:p>
          <a:p>
            <a:pPr marL="45720" indent="0">
              <a:lnSpc>
                <a:spcPct val="120000"/>
              </a:lnSpc>
              <a:spcBef>
                <a:spcPts val="0"/>
              </a:spcBef>
              <a:buNone/>
            </a:pPr>
            <a:r>
              <a:rPr lang="de-DE" dirty="0"/>
              <a:t>https://www.bi-ezelsdorf.org</a:t>
            </a:r>
          </a:p>
          <a:p>
            <a:pPr marL="45720" indent="0">
              <a:buNone/>
            </a:pPr>
            <a:r>
              <a:rPr lang="de-DE" dirty="0"/>
              <a:t> </a:t>
            </a:r>
          </a:p>
          <a:p>
            <a:pPr marL="45720" indent="0">
              <a:lnSpc>
                <a:spcPct val="120000"/>
              </a:lnSpc>
              <a:spcBef>
                <a:spcPts val="0"/>
              </a:spcBef>
              <a:buNone/>
            </a:pPr>
            <a:r>
              <a:rPr lang="de-DE" dirty="0"/>
              <a:t>Alle benutzen Graphiken und Fotos stehen als </a:t>
            </a:r>
            <a:br>
              <a:rPr lang="de-DE" dirty="0"/>
            </a:br>
            <a:r>
              <a:rPr lang="de-DE" dirty="0"/>
              <a:t>„Creative Commons CC0“ lizenzfrei auf </a:t>
            </a:r>
            <a:br>
              <a:rPr lang="de-DE" dirty="0"/>
            </a:br>
            <a:r>
              <a:rPr lang="de-DE" dirty="0"/>
              <a:t>https://www.pixabay.de zur freien Verfügung. </a:t>
            </a:r>
          </a:p>
          <a:p>
            <a:pPr marL="45720" indent="0">
              <a:lnSpc>
                <a:spcPct val="120000"/>
              </a:lnSpc>
              <a:spcBef>
                <a:spcPts val="0"/>
              </a:spcBef>
              <a:buNone/>
            </a:pPr>
            <a:endParaRPr lang="de-DE" dirty="0"/>
          </a:p>
          <a:p>
            <a:pPr marL="45720" indent="0">
              <a:lnSpc>
                <a:spcPct val="120000"/>
              </a:lnSpc>
              <a:spcBef>
                <a:spcPts val="0"/>
              </a:spcBef>
              <a:buNone/>
            </a:pPr>
            <a:r>
              <a:rPr lang="de-DE" dirty="0"/>
              <a:t>Die Herkunft der benutzten Landkarten wurden mit </a:t>
            </a:r>
            <a:br>
              <a:rPr lang="de-DE" dirty="0"/>
            </a:br>
            <a:r>
              <a:rPr lang="de-DE" dirty="0">
                <a:hlinkClick r:id="rId2"/>
              </a:rPr>
              <a:t>Bayernatlas</a:t>
            </a:r>
            <a:r>
              <a:rPr lang="de-DE" dirty="0"/>
              <a:t> und </a:t>
            </a:r>
            <a:r>
              <a:rPr lang="de-DE" dirty="0">
                <a:hlinkClick r:id="rId3"/>
              </a:rPr>
              <a:t>Google Earth</a:t>
            </a:r>
            <a:r>
              <a:rPr lang="de-DE" dirty="0"/>
              <a:t> hinreichend gekennzeichnet.</a:t>
            </a:r>
          </a:p>
          <a:p>
            <a:pPr marL="45720" indent="0">
              <a:buNone/>
            </a:pPr>
            <a:r>
              <a:rPr lang="de-DE" dirty="0"/>
              <a:t> </a:t>
            </a:r>
          </a:p>
          <a:p>
            <a:pPr marL="45720" indent="0">
              <a:buNone/>
            </a:pPr>
            <a:endParaRPr lang="de-DE" dirty="0"/>
          </a:p>
        </p:txBody>
      </p:sp>
      <p:sp>
        <p:nvSpPr>
          <p:cNvPr id="4" name="Foliennummernplatzhalter 3">
            <a:extLst>
              <a:ext uri="{FF2B5EF4-FFF2-40B4-BE49-F238E27FC236}">
                <a16:creationId xmlns:a16="http://schemas.microsoft.com/office/drawing/2014/main" id="{AAB8D145-D732-4075-B6DE-7A798B6F05D3}"/>
              </a:ext>
            </a:extLst>
          </p:cNvPr>
          <p:cNvSpPr>
            <a:spLocks noGrp="1"/>
          </p:cNvSpPr>
          <p:nvPr>
            <p:ph type="sldNum" sz="quarter" idx="12"/>
          </p:nvPr>
        </p:nvSpPr>
        <p:spPr/>
        <p:txBody>
          <a:bodyPr/>
          <a:lstStyle/>
          <a:p>
            <a:fld id="{F36C87F6-986D-49E6-AF40-1B3A1EE8064D}" type="slidenum">
              <a:rPr lang="de-DE" smtClean="0"/>
              <a:t>39</a:t>
            </a:fld>
            <a:endParaRPr lang="de-DE" dirty="0"/>
          </a:p>
        </p:txBody>
      </p:sp>
    </p:spTree>
    <p:extLst>
      <p:ext uri="{BB962C8B-B14F-4D97-AF65-F5344CB8AC3E}">
        <p14:creationId xmlns:p14="http://schemas.microsoft.com/office/powerpoint/2010/main" val="154709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FBF4671-1665-4E46-B2BD-FD1BE9A684F9}"/>
              </a:ext>
            </a:extLst>
          </p:cNvPr>
          <p:cNvPicPr>
            <a:picLocks noChangeAspect="1"/>
          </p:cNvPicPr>
          <p:nvPr/>
        </p:nvPicPr>
        <p:blipFill rotWithShape="1">
          <a:blip r:embed="rId3"/>
          <a:srcRect l="-1" t="5380" r="-1769"/>
          <a:stretch/>
        </p:blipFill>
        <p:spPr>
          <a:xfrm>
            <a:off x="930626" y="61940"/>
            <a:ext cx="6530004" cy="1517800"/>
          </a:xfrm>
          <a:prstGeom prst="rect">
            <a:avLst/>
          </a:prstGeom>
        </p:spPr>
      </p:pic>
      <p:sp>
        <p:nvSpPr>
          <p:cNvPr id="3" name="Foliennummernplatzhalter 2">
            <a:extLst>
              <a:ext uri="{FF2B5EF4-FFF2-40B4-BE49-F238E27FC236}">
                <a16:creationId xmlns:a16="http://schemas.microsoft.com/office/drawing/2014/main" id="{EC46281A-E81B-4943-88D1-9BBE942EE9AB}"/>
              </a:ext>
            </a:extLst>
          </p:cNvPr>
          <p:cNvSpPr>
            <a:spLocks noGrp="1"/>
          </p:cNvSpPr>
          <p:nvPr>
            <p:ph type="sldNum" sz="quarter" idx="12"/>
          </p:nvPr>
        </p:nvSpPr>
        <p:spPr/>
        <p:txBody>
          <a:bodyPr/>
          <a:lstStyle/>
          <a:p>
            <a:fld id="{F36C87F6-986D-49E6-AF40-1B3A1EE8064D}" type="slidenum">
              <a:rPr lang="de-DE" smtClean="0"/>
              <a:t>4</a:t>
            </a:fld>
            <a:endParaRPr lang="de-DE" dirty="0"/>
          </a:p>
        </p:txBody>
      </p:sp>
      <p:pic>
        <p:nvPicPr>
          <p:cNvPr id="7" name="Grafik 6">
            <a:extLst>
              <a:ext uri="{FF2B5EF4-FFF2-40B4-BE49-F238E27FC236}">
                <a16:creationId xmlns:a16="http://schemas.microsoft.com/office/drawing/2014/main" id="{0C4E6E5D-B261-4E71-B47B-E103F73AAD03}"/>
              </a:ext>
            </a:extLst>
          </p:cNvPr>
          <p:cNvPicPr>
            <a:picLocks noChangeAspect="1"/>
          </p:cNvPicPr>
          <p:nvPr/>
        </p:nvPicPr>
        <p:blipFill>
          <a:blip r:embed="rId4"/>
          <a:stretch>
            <a:fillRect/>
          </a:stretch>
        </p:blipFill>
        <p:spPr>
          <a:xfrm>
            <a:off x="930626" y="2420888"/>
            <a:ext cx="2419048" cy="3390476"/>
          </a:xfrm>
          <a:prstGeom prst="rect">
            <a:avLst/>
          </a:prstGeom>
        </p:spPr>
      </p:pic>
      <p:pic>
        <p:nvPicPr>
          <p:cNvPr id="8" name="Grafik 7">
            <a:extLst>
              <a:ext uri="{FF2B5EF4-FFF2-40B4-BE49-F238E27FC236}">
                <a16:creationId xmlns:a16="http://schemas.microsoft.com/office/drawing/2014/main" id="{F1568580-3171-4CCB-BC92-59587D4D2F11}"/>
              </a:ext>
            </a:extLst>
          </p:cNvPr>
          <p:cNvPicPr>
            <a:picLocks noChangeAspect="1"/>
          </p:cNvPicPr>
          <p:nvPr/>
        </p:nvPicPr>
        <p:blipFill>
          <a:blip r:embed="rId5"/>
          <a:stretch>
            <a:fillRect/>
          </a:stretch>
        </p:blipFill>
        <p:spPr>
          <a:xfrm>
            <a:off x="3571192" y="1788713"/>
            <a:ext cx="2314286" cy="4904762"/>
          </a:xfrm>
          <a:prstGeom prst="rect">
            <a:avLst/>
          </a:prstGeom>
        </p:spPr>
      </p:pic>
      <p:pic>
        <p:nvPicPr>
          <p:cNvPr id="9" name="Grafik 8">
            <a:extLst>
              <a:ext uri="{FF2B5EF4-FFF2-40B4-BE49-F238E27FC236}">
                <a16:creationId xmlns:a16="http://schemas.microsoft.com/office/drawing/2014/main" id="{91A0149C-58A1-4570-97A8-BE195B509238}"/>
              </a:ext>
            </a:extLst>
          </p:cNvPr>
          <p:cNvPicPr>
            <a:picLocks noChangeAspect="1"/>
          </p:cNvPicPr>
          <p:nvPr/>
        </p:nvPicPr>
        <p:blipFill>
          <a:blip r:embed="rId6"/>
          <a:stretch>
            <a:fillRect/>
          </a:stretch>
        </p:blipFill>
        <p:spPr>
          <a:xfrm>
            <a:off x="6106996" y="2564904"/>
            <a:ext cx="2352381" cy="3352381"/>
          </a:xfrm>
          <a:prstGeom prst="rect">
            <a:avLst/>
          </a:prstGeom>
        </p:spPr>
      </p:pic>
      <p:pic>
        <p:nvPicPr>
          <p:cNvPr id="10" name="Grafik 9">
            <a:extLst>
              <a:ext uri="{FF2B5EF4-FFF2-40B4-BE49-F238E27FC236}">
                <a16:creationId xmlns:a16="http://schemas.microsoft.com/office/drawing/2014/main" id="{5FB90AA7-7542-478C-89EA-9B9E14578FB7}"/>
              </a:ext>
            </a:extLst>
          </p:cNvPr>
          <p:cNvPicPr>
            <a:picLocks noChangeAspect="1"/>
          </p:cNvPicPr>
          <p:nvPr/>
        </p:nvPicPr>
        <p:blipFill>
          <a:blip r:embed="rId7"/>
          <a:stretch>
            <a:fillRect/>
          </a:stretch>
        </p:blipFill>
        <p:spPr>
          <a:xfrm>
            <a:off x="8617633" y="1781861"/>
            <a:ext cx="2342857" cy="4552381"/>
          </a:xfrm>
          <a:prstGeom prst="rect">
            <a:avLst/>
          </a:prstGeom>
        </p:spPr>
      </p:pic>
      <p:sp>
        <p:nvSpPr>
          <p:cNvPr id="11" name="Textfeld 10">
            <a:extLst>
              <a:ext uri="{FF2B5EF4-FFF2-40B4-BE49-F238E27FC236}">
                <a16:creationId xmlns:a16="http://schemas.microsoft.com/office/drawing/2014/main" id="{4B508F55-243D-4D0A-BA00-B87AD891CA9F}"/>
              </a:ext>
            </a:extLst>
          </p:cNvPr>
          <p:cNvSpPr txBox="1"/>
          <p:nvPr/>
        </p:nvSpPr>
        <p:spPr>
          <a:xfrm>
            <a:off x="6382444" y="1015106"/>
            <a:ext cx="1217614" cy="535531"/>
          </a:xfrm>
          <a:prstGeom prst="rect">
            <a:avLst/>
          </a:prstGeom>
          <a:noFill/>
        </p:spPr>
        <p:txBody>
          <a:bodyPr wrap="square" rtlCol="0">
            <a:spAutoFit/>
          </a:bodyPr>
          <a:lstStyle/>
          <a:p>
            <a:pPr>
              <a:lnSpc>
                <a:spcPct val="90000"/>
              </a:lnSpc>
            </a:pPr>
            <a:r>
              <a:rPr lang="de-DE" sz="1600" dirty="0">
                <a:latin typeface="AR BLANCA" panose="02000000000000000000" pitchFamily="2" charset="0"/>
              </a:rPr>
              <a:t>FAZ, 11.03.2018</a:t>
            </a:r>
          </a:p>
        </p:txBody>
      </p:sp>
    </p:spTree>
    <p:extLst>
      <p:ext uri="{BB962C8B-B14F-4D97-AF65-F5344CB8AC3E}">
        <p14:creationId xmlns:p14="http://schemas.microsoft.com/office/powerpoint/2010/main" val="108045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44B8471-070A-458A-80E5-865F7336330D}"/>
              </a:ext>
            </a:extLst>
          </p:cNvPr>
          <p:cNvPicPr>
            <a:picLocks noChangeAspect="1"/>
          </p:cNvPicPr>
          <p:nvPr/>
        </p:nvPicPr>
        <p:blipFill>
          <a:blip r:embed="rId2"/>
          <a:stretch>
            <a:fillRect/>
          </a:stretch>
        </p:blipFill>
        <p:spPr>
          <a:xfrm>
            <a:off x="3361544" y="232144"/>
            <a:ext cx="4677084" cy="1410550"/>
          </a:xfrm>
          <a:prstGeom prst="rect">
            <a:avLst/>
          </a:prstGeom>
        </p:spPr>
      </p:pic>
      <p:sp>
        <p:nvSpPr>
          <p:cNvPr id="4" name="Foliennummernplatzhalter 3">
            <a:extLst>
              <a:ext uri="{FF2B5EF4-FFF2-40B4-BE49-F238E27FC236}">
                <a16:creationId xmlns:a16="http://schemas.microsoft.com/office/drawing/2014/main" id="{B57C8582-EC96-4B97-9ACA-E642CCB1BB4E}"/>
              </a:ext>
            </a:extLst>
          </p:cNvPr>
          <p:cNvSpPr>
            <a:spLocks noGrp="1"/>
          </p:cNvSpPr>
          <p:nvPr>
            <p:ph type="sldNum" sz="quarter" idx="12"/>
          </p:nvPr>
        </p:nvSpPr>
        <p:spPr/>
        <p:txBody>
          <a:bodyPr/>
          <a:lstStyle/>
          <a:p>
            <a:fld id="{F36C87F6-986D-49E6-AF40-1B3A1EE8064D}" type="slidenum">
              <a:rPr lang="de-DE" smtClean="0"/>
              <a:t>5</a:t>
            </a:fld>
            <a:endParaRPr lang="de-DE" dirty="0"/>
          </a:p>
        </p:txBody>
      </p:sp>
      <p:pic>
        <p:nvPicPr>
          <p:cNvPr id="9" name="Grafik 8">
            <a:extLst>
              <a:ext uri="{FF2B5EF4-FFF2-40B4-BE49-F238E27FC236}">
                <a16:creationId xmlns:a16="http://schemas.microsoft.com/office/drawing/2014/main" id="{EB9D0589-C42D-45C8-9999-103E326B1B54}"/>
              </a:ext>
            </a:extLst>
          </p:cNvPr>
          <p:cNvPicPr>
            <a:picLocks noChangeAspect="1"/>
          </p:cNvPicPr>
          <p:nvPr/>
        </p:nvPicPr>
        <p:blipFill>
          <a:blip r:embed="rId3"/>
          <a:stretch>
            <a:fillRect/>
          </a:stretch>
        </p:blipFill>
        <p:spPr>
          <a:xfrm>
            <a:off x="5947932" y="1723264"/>
            <a:ext cx="2306720" cy="4999632"/>
          </a:xfrm>
          <a:prstGeom prst="rect">
            <a:avLst/>
          </a:prstGeom>
        </p:spPr>
      </p:pic>
      <p:sp>
        <p:nvSpPr>
          <p:cNvPr id="11" name="Textfeld 10">
            <a:extLst>
              <a:ext uri="{FF2B5EF4-FFF2-40B4-BE49-F238E27FC236}">
                <a16:creationId xmlns:a16="http://schemas.microsoft.com/office/drawing/2014/main" id="{D287CC5D-BC8D-40AF-8D55-7368B32626D5}"/>
              </a:ext>
            </a:extLst>
          </p:cNvPr>
          <p:cNvSpPr txBox="1"/>
          <p:nvPr/>
        </p:nvSpPr>
        <p:spPr>
          <a:xfrm>
            <a:off x="7037038" y="274638"/>
            <a:ext cx="1217614" cy="535531"/>
          </a:xfrm>
          <a:prstGeom prst="rect">
            <a:avLst/>
          </a:prstGeom>
          <a:noFill/>
        </p:spPr>
        <p:txBody>
          <a:bodyPr wrap="square" rtlCol="0">
            <a:spAutoFit/>
          </a:bodyPr>
          <a:lstStyle/>
          <a:p>
            <a:pPr>
              <a:lnSpc>
                <a:spcPct val="90000"/>
              </a:lnSpc>
            </a:pPr>
            <a:r>
              <a:rPr lang="de-DE" sz="1600" dirty="0">
                <a:latin typeface="AR BLANCA" panose="02000000000000000000" pitchFamily="2" charset="0"/>
              </a:rPr>
              <a:t>FAZ, 19.03.2018</a:t>
            </a:r>
          </a:p>
        </p:txBody>
      </p:sp>
      <p:pic>
        <p:nvPicPr>
          <p:cNvPr id="14" name="Grafik 13">
            <a:extLst>
              <a:ext uri="{FF2B5EF4-FFF2-40B4-BE49-F238E27FC236}">
                <a16:creationId xmlns:a16="http://schemas.microsoft.com/office/drawing/2014/main" id="{DC2ABBE4-FFDD-49C4-AD84-33926C3B8643}"/>
              </a:ext>
            </a:extLst>
          </p:cNvPr>
          <p:cNvPicPr>
            <a:picLocks noChangeAspect="1"/>
          </p:cNvPicPr>
          <p:nvPr/>
        </p:nvPicPr>
        <p:blipFill>
          <a:blip r:embed="rId4"/>
          <a:stretch>
            <a:fillRect/>
          </a:stretch>
        </p:blipFill>
        <p:spPr>
          <a:xfrm>
            <a:off x="3378449" y="1686182"/>
            <a:ext cx="2499939" cy="5055186"/>
          </a:xfrm>
          <a:prstGeom prst="rect">
            <a:avLst/>
          </a:prstGeom>
        </p:spPr>
      </p:pic>
    </p:spTree>
    <p:extLst>
      <p:ext uri="{BB962C8B-B14F-4D97-AF65-F5344CB8AC3E}">
        <p14:creationId xmlns:p14="http://schemas.microsoft.com/office/powerpoint/2010/main" val="1013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33DE9-9E99-4C32-B580-C2446EE7F21D}"/>
              </a:ext>
            </a:extLst>
          </p:cNvPr>
          <p:cNvSpPr>
            <a:spLocks noGrp="1"/>
          </p:cNvSpPr>
          <p:nvPr>
            <p:ph type="title"/>
          </p:nvPr>
        </p:nvSpPr>
        <p:spPr/>
        <p:txBody>
          <a:bodyPr/>
          <a:lstStyle/>
          <a:p>
            <a:r>
              <a:rPr lang="de-DE" dirty="0"/>
              <a:t>Abgrenzung zu anderen Stromtrassen</a:t>
            </a:r>
          </a:p>
        </p:txBody>
      </p:sp>
      <p:sp>
        <p:nvSpPr>
          <p:cNvPr id="3" name="Inhaltsplatzhalter 2">
            <a:extLst>
              <a:ext uri="{FF2B5EF4-FFF2-40B4-BE49-F238E27FC236}">
                <a16:creationId xmlns:a16="http://schemas.microsoft.com/office/drawing/2014/main" id="{CB23B0F6-77D5-4F41-9C4B-642933566AC8}"/>
              </a:ext>
            </a:extLst>
          </p:cNvPr>
          <p:cNvSpPr>
            <a:spLocks noGrp="1"/>
          </p:cNvSpPr>
          <p:nvPr>
            <p:ph idx="1"/>
          </p:nvPr>
        </p:nvSpPr>
        <p:spPr>
          <a:xfrm>
            <a:off x="1217614" y="1828799"/>
            <a:ext cx="9753600" cy="4912569"/>
          </a:xfrm>
        </p:spPr>
        <p:txBody>
          <a:bodyPr>
            <a:normAutofit fontScale="92500" lnSpcReduction="20000"/>
          </a:bodyPr>
          <a:lstStyle/>
          <a:p>
            <a:pPr>
              <a:lnSpc>
                <a:spcPct val="110000"/>
              </a:lnSpc>
              <a:buFont typeface="Wingdings" panose="05000000000000000000" pitchFamily="2" charset="2"/>
              <a:buChar char="§"/>
            </a:pPr>
            <a:r>
              <a:rPr lang="de-DE" dirty="0"/>
              <a:t>Im Kontext des bereits Anfang nächsten Jahres </a:t>
            </a:r>
            <a:br>
              <a:rPr lang="de-DE" dirty="0"/>
            </a:br>
            <a:r>
              <a:rPr lang="de-DE" dirty="0"/>
              <a:t>beginnenden Raumordnungsverfahrens geht es in </a:t>
            </a:r>
            <a:br>
              <a:rPr lang="de-DE" dirty="0"/>
            </a:br>
            <a:r>
              <a:rPr lang="de-DE" dirty="0"/>
              <a:t>Abgrenzung zu anderen Wechselstromtrassen (z.B. P44 </a:t>
            </a:r>
            <a:r>
              <a:rPr lang="de-DE" dirty="0" err="1"/>
              <a:t>mod</a:t>
            </a:r>
            <a:r>
              <a:rPr lang="de-DE" dirty="0"/>
              <a:t>)</a:t>
            </a:r>
            <a:br>
              <a:rPr lang="de-DE" dirty="0"/>
            </a:br>
            <a:r>
              <a:rPr lang="de-DE" dirty="0"/>
              <a:t>nicht mehr um das „</a:t>
            </a:r>
            <a:r>
              <a:rPr lang="de-DE" dirty="0">
                <a:solidFill>
                  <a:srgbClr val="FF0000"/>
                </a:solidFill>
              </a:rPr>
              <a:t>Ob</a:t>
            </a:r>
            <a:r>
              <a:rPr lang="de-DE" dirty="0"/>
              <a:t>“, sondern nur noch um das „</a:t>
            </a:r>
            <a:r>
              <a:rPr lang="de-DE" dirty="0">
                <a:solidFill>
                  <a:srgbClr val="FF0000"/>
                </a:solidFill>
              </a:rPr>
              <a:t>Wie</a:t>
            </a:r>
            <a:r>
              <a:rPr lang="de-DE" dirty="0"/>
              <a:t>“! </a:t>
            </a:r>
          </a:p>
          <a:p>
            <a:pPr>
              <a:lnSpc>
                <a:spcPct val="110000"/>
              </a:lnSpc>
              <a:buFont typeface="Wingdings" panose="05000000000000000000" pitchFamily="2" charset="2"/>
              <a:buChar char="§"/>
            </a:pPr>
            <a:r>
              <a:rPr lang="de-DE" dirty="0"/>
              <a:t>Hinzu kommt, dass die aktuelle P53 (220 kV) in mehreren Ortschaften das Gemeindegebiet im Ortsinneren </a:t>
            </a:r>
            <a:r>
              <a:rPr lang="de-DE" b="1" dirty="0"/>
              <a:t>zerschneidet</a:t>
            </a:r>
            <a:r>
              <a:rPr lang="de-DE" dirty="0"/>
              <a:t>. </a:t>
            </a:r>
          </a:p>
          <a:p>
            <a:pPr>
              <a:lnSpc>
                <a:spcPct val="110000"/>
              </a:lnSpc>
              <a:buFont typeface="Wingdings" panose="05000000000000000000" pitchFamily="2" charset="2"/>
              <a:buChar char="§"/>
            </a:pPr>
            <a:r>
              <a:rPr lang="de-DE" dirty="0"/>
              <a:t>Diese Ortsteilung kann </a:t>
            </a:r>
            <a:r>
              <a:rPr lang="de-DE" b="1" dirty="0"/>
              <a:t>nur bei Aufrüstung </a:t>
            </a:r>
            <a:r>
              <a:rPr lang="de-DE" dirty="0"/>
              <a:t>auf 380 kV und damit verbundener Verlaufsänderung zu Gunsten der aktuell betroffenen Wohnbevölkerung überwunden werden.</a:t>
            </a:r>
          </a:p>
          <a:p>
            <a:pPr>
              <a:lnSpc>
                <a:spcPct val="110000"/>
              </a:lnSpc>
              <a:buFont typeface="Wingdings" panose="05000000000000000000" pitchFamily="2" charset="2"/>
              <a:buChar char="§"/>
            </a:pPr>
            <a:r>
              <a:rPr lang="de-DE" dirty="0">
                <a:solidFill>
                  <a:srgbClr val="FF0000"/>
                </a:solidFill>
              </a:rPr>
              <a:t>Fluch</a:t>
            </a:r>
            <a:r>
              <a:rPr lang="de-DE" dirty="0"/>
              <a:t> und </a:t>
            </a:r>
            <a:r>
              <a:rPr lang="de-DE" dirty="0">
                <a:solidFill>
                  <a:srgbClr val="00B050"/>
                </a:solidFill>
              </a:rPr>
              <a:t>Segen</a:t>
            </a:r>
            <a:r>
              <a:rPr lang="de-DE" dirty="0"/>
              <a:t> der P53-Aufrüstung liegen also sehr nah beieinander und erfordern eine intelligente, überregionale und ganzheitliche Trassenplanung, die nicht zu neuen Ungerechtigkeiten für bislang nicht betroffene Anwohner führt.</a:t>
            </a:r>
          </a:p>
        </p:txBody>
      </p:sp>
      <p:sp>
        <p:nvSpPr>
          <p:cNvPr id="4" name="Foliennummernplatzhalter 3">
            <a:extLst>
              <a:ext uri="{FF2B5EF4-FFF2-40B4-BE49-F238E27FC236}">
                <a16:creationId xmlns:a16="http://schemas.microsoft.com/office/drawing/2014/main" id="{84C17EEF-6B3B-41D8-A5F3-6DD4937DF9A5}"/>
              </a:ext>
            </a:extLst>
          </p:cNvPr>
          <p:cNvSpPr>
            <a:spLocks noGrp="1"/>
          </p:cNvSpPr>
          <p:nvPr>
            <p:ph type="sldNum" sz="quarter" idx="12"/>
          </p:nvPr>
        </p:nvSpPr>
        <p:spPr/>
        <p:txBody>
          <a:bodyPr/>
          <a:lstStyle/>
          <a:p>
            <a:fld id="{F36C87F6-986D-49E6-AF40-1B3A1EE8064D}" type="slidenum">
              <a:rPr lang="de-DE" smtClean="0"/>
              <a:t>6</a:t>
            </a:fld>
            <a:endParaRPr lang="de-DE" dirty="0"/>
          </a:p>
        </p:txBody>
      </p:sp>
      <p:pic>
        <p:nvPicPr>
          <p:cNvPr id="6147" name="Picture 3" descr="Pixabay_time-1020374_1920">
            <a:extLst>
              <a:ext uri="{FF2B5EF4-FFF2-40B4-BE49-F238E27FC236}">
                <a16:creationId xmlns:a16="http://schemas.microsoft.com/office/drawing/2014/main" id="{D9D3C73F-F6BC-4016-8DCD-2BEDCB4CAF9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8748" y="53430"/>
            <a:ext cx="2921644" cy="2921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109337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EA345-DF7E-45B1-9052-87C0950325BD}"/>
              </a:ext>
            </a:extLst>
          </p:cNvPr>
          <p:cNvSpPr>
            <a:spLocks noGrp="1"/>
          </p:cNvSpPr>
          <p:nvPr>
            <p:ph type="title"/>
          </p:nvPr>
        </p:nvSpPr>
        <p:spPr/>
        <p:txBody>
          <a:bodyPr/>
          <a:lstStyle/>
          <a:p>
            <a:r>
              <a:rPr lang="de-DE" dirty="0"/>
              <a:t>BI-Allianz P53</a:t>
            </a:r>
          </a:p>
        </p:txBody>
      </p:sp>
      <p:sp>
        <p:nvSpPr>
          <p:cNvPr id="3" name="Inhaltsplatzhalter 2">
            <a:extLst>
              <a:ext uri="{FF2B5EF4-FFF2-40B4-BE49-F238E27FC236}">
                <a16:creationId xmlns:a16="http://schemas.microsoft.com/office/drawing/2014/main" id="{9C2C388B-944C-4213-98F8-556050162510}"/>
              </a:ext>
            </a:extLst>
          </p:cNvPr>
          <p:cNvSpPr>
            <a:spLocks noGrp="1"/>
          </p:cNvSpPr>
          <p:nvPr>
            <p:ph idx="1"/>
          </p:nvPr>
        </p:nvSpPr>
        <p:spPr>
          <a:xfrm>
            <a:off x="1217614" y="1828800"/>
            <a:ext cx="9753600" cy="4336504"/>
          </a:xfrm>
        </p:spPr>
        <p:txBody>
          <a:bodyPr>
            <a:normAutofit/>
          </a:bodyPr>
          <a:lstStyle/>
          <a:p>
            <a:pPr marL="45720" indent="0">
              <a:lnSpc>
                <a:spcPct val="100000"/>
              </a:lnSpc>
              <a:buNone/>
            </a:pPr>
            <a:r>
              <a:rPr lang="de-DE" dirty="0"/>
              <a:t>Die BI-Allianz P53 ist ein regionaler Verbund</a:t>
            </a:r>
            <a:br>
              <a:rPr lang="de-DE" dirty="0"/>
            </a:br>
            <a:r>
              <a:rPr lang="de-DE" dirty="0"/>
              <a:t>von inzwischen 8 Bürgerinitiativen entlang des </a:t>
            </a:r>
            <a:br>
              <a:rPr lang="de-DE" dirty="0"/>
            </a:br>
            <a:r>
              <a:rPr lang="de-DE" dirty="0"/>
              <a:t>nördlichen Verlaufs der P53 Wechselstromleitung. </a:t>
            </a:r>
          </a:p>
          <a:p>
            <a:pPr marL="45720" indent="0">
              <a:lnSpc>
                <a:spcPct val="100000"/>
              </a:lnSpc>
              <a:buNone/>
            </a:pPr>
            <a:r>
              <a:rPr lang="de-DE" dirty="0"/>
              <a:t>Zum Wohle des im LEP hervorgehobenen </a:t>
            </a:r>
            <a:br>
              <a:rPr lang="de-DE" dirty="0"/>
            </a:br>
            <a:r>
              <a:rPr lang="de-DE" dirty="0"/>
              <a:t>Schutzgutes „Mensch“ kämpfen wir für das </a:t>
            </a:r>
            <a:br>
              <a:rPr lang="de-DE" dirty="0"/>
            </a:br>
            <a:r>
              <a:rPr lang="de-DE" dirty="0"/>
              <a:t>solidarische Ziel der konsequenten, ausnahmslosen Einhaltung der 400/200 m-Abstandsregel für </a:t>
            </a:r>
            <a:r>
              <a:rPr lang="de-DE" b="1" u="sng" dirty="0">
                <a:solidFill>
                  <a:srgbClr val="00B050"/>
                </a:solidFill>
              </a:rPr>
              <a:t>alle</a:t>
            </a:r>
            <a:r>
              <a:rPr lang="de-DE" dirty="0"/>
              <a:t> Anwohner der gesamten nördlichen Region der P53 und nicht nur einzelner Gemeinden. </a:t>
            </a:r>
          </a:p>
        </p:txBody>
      </p:sp>
      <p:sp>
        <p:nvSpPr>
          <p:cNvPr id="4" name="Foliennummernplatzhalter 3">
            <a:extLst>
              <a:ext uri="{FF2B5EF4-FFF2-40B4-BE49-F238E27FC236}">
                <a16:creationId xmlns:a16="http://schemas.microsoft.com/office/drawing/2014/main" id="{FB4F1961-EBB1-4D05-A129-BC6B3C3B9480}"/>
              </a:ext>
            </a:extLst>
          </p:cNvPr>
          <p:cNvSpPr>
            <a:spLocks noGrp="1"/>
          </p:cNvSpPr>
          <p:nvPr>
            <p:ph type="sldNum" sz="quarter" idx="12"/>
          </p:nvPr>
        </p:nvSpPr>
        <p:spPr/>
        <p:txBody>
          <a:bodyPr/>
          <a:lstStyle/>
          <a:p>
            <a:fld id="{F36C87F6-986D-49E6-AF40-1B3A1EE8064D}" type="slidenum">
              <a:rPr lang="de-DE" smtClean="0"/>
              <a:t>7</a:t>
            </a:fld>
            <a:endParaRPr lang="de-DE" dirty="0"/>
          </a:p>
        </p:txBody>
      </p:sp>
      <p:pic>
        <p:nvPicPr>
          <p:cNvPr id="5" name="Picture 2" descr="Pixabay_friends-1026522_1920">
            <a:extLst>
              <a:ext uri="{FF2B5EF4-FFF2-40B4-BE49-F238E27FC236}">
                <a16:creationId xmlns:a16="http://schemas.microsoft.com/office/drawing/2014/main" id="{D44EA0F4-E27E-4AB1-B952-A757FF9EB2E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6620" y="-144230"/>
            <a:ext cx="4098883" cy="409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99570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217614" y="274638"/>
            <a:ext cx="4084710" cy="1085830"/>
          </a:xfrm>
        </p:spPr>
        <p:txBody>
          <a:bodyPr>
            <a:normAutofit/>
          </a:bodyPr>
          <a:lstStyle/>
          <a:p>
            <a:r>
              <a:rPr lang="de-DE" dirty="0"/>
              <a:t>BI-</a:t>
            </a:r>
            <a:r>
              <a:rPr lang="de-DE" dirty="0" err="1"/>
              <a:t>AlliaNZ</a:t>
            </a:r>
            <a:r>
              <a:rPr lang="de-DE" dirty="0"/>
              <a:t> P53</a:t>
            </a:r>
          </a:p>
        </p:txBody>
      </p:sp>
      <p:sp>
        <p:nvSpPr>
          <p:cNvPr id="8" name="Textplatzhalter 7"/>
          <p:cNvSpPr>
            <a:spLocks noGrp="1"/>
          </p:cNvSpPr>
          <p:nvPr>
            <p:ph type="body" sz="quarter" idx="3"/>
          </p:nvPr>
        </p:nvSpPr>
        <p:spPr>
          <a:xfrm>
            <a:off x="1285426" y="1575585"/>
            <a:ext cx="5025010" cy="978141"/>
          </a:xfrm>
        </p:spPr>
        <p:txBody>
          <a:bodyPr>
            <a:normAutofit/>
          </a:bodyPr>
          <a:lstStyle/>
          <a:p>
            <a:r>
              <a:rPr lang="de-DE" sz="1400" b="1" dirty="0"/>
              <a:t>Postbauer-</a:t>
            </a:r>
            <a:r>
              <a:rPr lang="de-DE" sz="1400" b="1" dirty="0" err="1"/>
              <a:t>Heng</a:t>
            </a:r>
            <a:br>
              <a:rPr lang="de-DE" sz="4300" dirty="0"/>
            </a:br>
            <a:endParaRPr lang="de-DE" sz="1200" dirty="0"/>
          </a:p>
          <a:p>
            <a:pPr marL="176213" indent="-176213">
              <a:lnSpc>
                <a:spcPct val="100000"/>
              </a:lnSpc>
              <a:buFont typeface="Wingdings" panose="05000000000000000000" pitchFamily="2" charset="2"/>
              <a:buChar char="§"/>
            </a:pPr>
            <a:r>
              <a:rPr lang="de-DE" sz="1200" cap="none" dirty="0"/>
              <a:t>Dr. Jürgen Rupprecht |Diplom-Kaufmann |Marktgemeinderat</a:t>
            </a:r>
          </a:p>
          <a:p>
            <a:pPr marL="176213" indent="-176213">
              <a:lnSpc>
                <a:spcPct val="100000"/>
              </a:lnSpc>
              <a:buFont typeface="Wingdings" panose="05000000000000000000" pitchFamily="2" charset="2"/>
              <a:buChar char="§"/>
            </a:pPr>
            <a:r>
              <a:rPr lang="de-DE" sz="1200" cap="none" dirty="0"/>
              <a:t>Alois Härtl</a:t>
            </a:r>
          </a:p>
        </p:txBody>
      </p:sp>
      <p:sp>
        <p:nvSpPr>
          <p:cNvPr id="7" name="Foliennummernplatzhalter 6">
            <a:extLst>
              <a:ext uri="{FF2B5EF4-FFF2-40B4-BE49-F238E27FC236}">
                <a16:creationId xmlns:a16="http://schemas.microsoft.com/office/drawing/2014/main" id="{1EB163F3-8B1A-4140-978D-49EF4376EFE8}"/>
              </a:ext>
            </a:extLst>
          </p:cNvPr>
          <p:cNvSpPr>
            <a:spLocks noGrp="1"/>
          </p:cNvSpPr>
          <p:nvPr>
            <p:ph type="sldNum" sz="quarter" idx="12"/>
          </p:nvPr>
        </p:nvSpPr>
        <p:spPr/>
        <p:txBody>
          <a:bodyPr/>
          <a:lstStyle/>
          <a:p>
            <a:fld id="{F36C87F6-986D-49E6-AF40-1B3A1EE8064D}" type="slidenum">
              <a:rPr lang="de-DE" smtClean="0"/>
              <a:t>8</a:t>
            </a:fld>
            <a:endParaRPr lang="de-DE" dirty="0"/>
          </a:p>
        </p:txBody>
      </p:sp>
      <p:sp>
        <p:nvSpPr>
          <p:cNvPr id="11" name="Textplatzhalter 7">
            <a:extLst>
              <a:ext uri="{FF2B5EF4-FFF2-40B4-BE49-F238E27FC236}">
                <a16:creationId xmlns:a16="http://schemas.microsoft.com/office/drawing/2014/main" id="{94448B76-3FF3-4494-940E-FECF9B5B9E72}"/>
              </a:ext>
            </a:extLst>
          </p:cNvPr>
          <p:cNvSpPr txBox="1">
            <a:spLocks/>
          </p:cNvSpPr>
          <p:nvPr/>
        </p:nvSpPr>
        <p:spPr>
          <a:xfrm>
            <a:off x="1280908" y="2845833"/>
            <a:ext cx="4193037" cy="86112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err="1"/>
              <a:t>ezelsdorf</a:t>
            </a:r>
            <a:br>
              <a:rPr lang="de-DE" sz="4300" dirty="0"/>
            </a:br>
            <a:endParaRPr lang="de-DE" sz="1200" cap="none" dirty="0"/>
          </a:p>
          <a:p>
            <a:pPr marL="176213" indent="-176213">
              <a:lnSpc>
                <a:spcPct val="100000"/>
              </a:lnSpc>
              <a:buFont typeface="Wingdings" panose="05000000000000000000" pitchFamily="2" charset="2"/>
              <a:buChar char="§"/>
            </a:pPr>
            <a:r>
              <a:rPr lang="de-DE" sz="1200" cap="none" dirty="0"/>
              <a:t>Gerhard Raum |Geschäftsführer </a:t>
            </a:r>
            <a:r>
              <a:rPr lang="de-DE" sz="1200" cap="none" dirty="0" err="1"/>
              <a:t>WerkMedien</a:t>
            </a:r>
            <a:endParaRPr lang="de-DE" sz="1200" cap="none" dirty="0"/>
          </a:p>
          <a:p>
            <a:pPr marL="176213" indent="-176213">
              <a:lnSpc>
                <a:spcPct val="100000"/>
              </a:lnSpc>
              <a:buFont typeface="Wingdings" panose="05000000000000000000" pitchFamily="2" charset="2"/>
              <a:buChar char="§"/>
            </a:pPr>
            <a:r>
              <a:rPr lang="de-DE" sz="1200" cap="none" dirty="0"/>
              <a:t>Markus Reuter |Diplom-Kaufmann</a:t>
            </a:r>
          </a:p>
        </p:txBody>
      </p:sp>
      <p:sp>
        <p:nvSpPr>
          <p:cNvPr id="13" name="Textplatzhalter 7">
            <a:extLst>
              <a:ext uri="{FF2B5EF4-FFF2-40B4-BE49-F238E27FC236}">
                <a16:creationId xmlns:a16="http://schemas.microsoft.com/office/drawing/2014/main" id="{1970C6D5-E039-4159-A3CC-1BBCEA2E8B94}"/>
              </a:ext>
            </a:extLst>
          </p:cNvPr>
          <p:cNvSpPr txBox="1">
            <a:spLocks/>
          </p:cNvSpPr>
          <p:nvPr/>
        </p:nvSpPr>
        <p:spPr>
          <a:xfrm>
            <a:off x="1280908" y="5162188"/>
            <a:ext cx="4381456" cy="97814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a:t>Schwarzenbruck</a:t>
            </a:r>
            <a:br>
              <a:rPr lang="de-DE" sz="4300" dirty="0"/>
            </a:br>
            <a:endParaRPr lang="de-DE" sz="1200" cap="none" dirty="0"/>
          </a:p>
          <a:p>
            <a:pPr marL="176213" indent="-176213">
              <a:lnSpc>
                <a:spcPct val="110000"/>
              </a:lnSpc>
              <a:buFont typeface="Wingdings" panose="05000000000000000000" pitchFamily="2" charset="2"/>
              <a:buChar char="§"/>
            </a:pPr>
            <a:r>
              <a:rPr lang="de-DE" sz="1200" cap="none" dirty="0"/>
              <a:t>Jenny Nyenhuis |2. Bürgermeisterin Schwarzenbruck</a:t>
            </a:r>
          </a:p>
          <a:p>
            <a:pPr marL="176213" indent="-176213">
              <a:lnSpc>
                <a:spcPct val="110000"/>
              </a:lnSpc>
              <a:buFont typeface="Wingdings" panose="05000000000000000000" pitchFamily="2" charset="2"/>
              <a:buChar char="§"/>
            </a:pPr>
            <a:r>
              <a:rPr lang="de-DE" sz="1200" cap="none" dirty="0"/>
              <a:t>Karl-Heinz Mayer |Diplom-Ingenieur</a:t>
            </a:r>
          </a:p>
        </p:txBody>
      </p:sp>
      <p:sp>
        <p:nvSpPr>
          <p:cNvPr id="14" name="Textplatzhalter 7">
            <a:extLst>
              <a:ext uri="{FF2B5EF4-FFF2-40B4-BE49-F238E27FC236}">
                <a16:creationId xmlns:a16="http://schemas.microsoft.com/office/drawing/2014/main" id="{00137C08-D1C4-49B4-AA9E-5B29808079CF}"/>
              </a:ext>
            </a:extLst>
          </p:cNvPr>
          <p:cNvSpPr txBox="1">
            <a:spLocks/>
          </p:cNvSpPr>
          <p:nvPr/>
        </p:nvSpPr>
        <p:spPr>
          <a:xfrm>
            <a:off x="1280907" y="4062086"/>
            <a:ext cx="4193037" cy="97814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a:t>Winkelhaid</a:t>
            </a:r>
            <a:br>
              <a:rPr lang="de-DE" sz="4300" dirty="0"/>
            </a:br>
            <a:endParaRPr lang="de-DE" sz="1200" cap="none" dirty="0"/>
          </a:p>
          <a:p>
            <a:pPr marL="176213" indent="-176213">
              <a:lnSpc>
                <a:spcPct val="100000"/>
              </a:lnSpc>
              <a:buFont typeface="Wingdings" panose="05000000000000000000" pitchFamily="2" charset="2"/>
              <a:buChar char="§"/>
            </a:pPr>
            <a:r>
              <a:rPr lang="de-DE" sz="1200" cap="none" dirty="0"/>
              <a:t>Walter Hübner |Diplom-Kaufmann</a:t>
            </a:r>
          </a:p>
          <a:p>
            <a:pPr marL="176213" indent="-176213">
              <a:lnSpc>
                <a:spcPct val="100000"/>
              </a:lnSpc>
              <a:buFont typeface="Wingdings" panose="05000000000000000000" pitchFamily="2" charset="2"/>
              <a:buChar char="§"/>
            </a:pPr>
            <a:r>
              <a:rPr lang="de-DE" sz="1200" cap="none" dirty="0"/>
              <a:t>Wolfgang Hermes |Diplom-Ingenieur</a:t>
            </a:r>
          </a:p>
          <a:p>
            <a:pPr marL="176213" indent="-176213">
              <a:lnSpc>
                <a:spcPct val="100000"/>
              </a:lnSpc>
              <a:buFont typeface="Wingdings" panose="05000000000000000000" pitchFamily="2" charset="2"/>
              <a:buChar char="§"/>
            </a:pPr>
            <a:endParaRPr lang="de-DE" sz="1200" cap="none" dirty="0"/>
          </a:p>
        </p:txBody>
      </p:sp>
      <p:sp>
        <p:nvSpPr>
          <p:cNvPr id="15" name="Textplatzhalter 7">
            <a:extLst>
              <a:ext uri="{FF2B5EF4-FFF2-40B4-BE49-F238E27FC236}">
                <a16:creationId xmlns:a16="http://schemas.microsoft.com/office/drawing/2014/main" id="{FCB800F1-BB54-431A-8218-3E1FDD63B47C}"/>
              </a:ext>
            </a:extLst>
          </p:cNvPr>
          <p:cNvSpPr txBox="1">
            <a:spLocks/>
          </p:cNvSpPr>
          <p:nvPr/>
        </p:nvSpPr>
        <p:spPr>
          <a:xfrm>
            <a:off x="6917573" y="1575583"/>
            <a:ext cx="4193037" cy="11482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a:t>Wendelstein</a:t>
            </a:r>
            <a:br>
              <a:rPr lang="de-DE" sz="4300" dirty="0"/>
            </a:br>
            <a:endParaRPr lang="de-DE" sz="1200" cap="none" dirty="0"/>
          </a:p>
          <a:p>
            <a:pPr marL="176213" indent="-176213">
              <a:lnSpc>
                <a:spcPct val="100000"/>
              </a:lnSpc>
              <a:buFont typeface="Wingdings" panose="05000000000000000000" pitchFamily="2" charset="2"/>
              <a:buChar char="§"/>
            </a:pPr>
            <a:r>
              <a:rPr lang="de-DE" sz="1200" cap="none" dirty="0"/>
              <a:t>Kristin Seelmann</a:t>
            </a:r>
          </a:p>
          <a:p>
            <a:pPr marL="176213" indent="-176213">
              <a:lnSpc>
                <a:spcPct val="100000"/>
              </a:lnSpc>
              <a:buFont typeface="Wingdings" panose="05000000000000000000" pitchFamily="2" charset="2"/>
              <a:buChar char="§"/>
            </a:pPr>
            <a:r>
              <a:rPr lang="de-DE" sz="1200" cap="none" dirty="0"/>
              <a:t>Stefan Pieger  | Diplom-Ingenieur</a:t>
            </a:r>
          </a:p>
          <a:p>
            <a:pPr marL="176213" indent="-176213">
              <a:lnSpc>
                <a:spcPct val="100000"/>
              </a:lnSpc>
              <a:buFont typeface="Wingdings" panose="05000000000000000000" pitchFamily="2" charset="2"/>
              <a:buChar char="§"/>
            </a:pPr>
            <a:r>
              <a:rPr lang="de-DE" sz="1200" cap="none" dirty="0"/>
              <a:t>Rudolf Göllner  |Diplom-Kaufmann</a:t>
            </a:r>
          </a:p>
        </p:txBody>
      </p:sp>
      <p:sp>
        <p:nvSpPr>
          <p:cNvPr id="18" name="Textplatzhalter 7">
            <a:extLst>
              <a:ext uri="{FF2B5EF4-FFF2-40B4-BE49-F238E27FC236}">
                <a16:creationId xmlns:a16="http://schemas.microsoft.com/office/drawing/2014/main" id="{A3797CAB-352C-409E-AAF9-B48C4D619288}"/>
              </a:ext>
            </a:extLst>
          </p:cNvPr>
          <p:cNvSpPr txBox="1">
            <a:spLocks/>
          </p:cNvSpPr>
          <p:nvPr/>
        </p:nvSpPr>
        <p:spPr>
          <a:xfrm>
            <a:off x="6906894" y="2845834"/>
            <a:ext cx="4193037" cy="8611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a:t>Kornburg</a:t>
            </a:r>
            <a:br>
              <a:rPr lang="de-DE" sz="4300" dirty="0"/>
            </a:br>
            <a:endParaRPr lang="de-DE" sz="1200" cap="none" dirty="0"/>
          </a:p>
          <a:p>
            <a:pPr marL="176213" indent="-176213">
              <a:lnSpc>
                <a:spcPct val="100000"/>
              </a:lnSpc>
              <a:buFont typeface="Wingdings" panose="05000000000000000000" pitchFamily="2" charset="2"/>
              <a:buChar char="§"/>
            </a:pPr>
            <a:r>
              <a:rPr lang="de-DE" sz="1200" cap="none" dirty="0"/>
              <a:t>Rolf Prötzl</a:t>
            </a:r>
            <a:br>
              <a:rPr lang="de-DE" sz="1200" cap="none" dirty="0"/>
            </a:br>
            <a:r>
              <a:rPr lang="de-DE" sz="1200" cap="none" dirty="0"/>
              <a:t>Vorsitzender des Bürgerverein Kornburg</a:t>
            </a:r>
          </a:p>
        </p:txBody>
      </p:sp>
      <p:sp>
        <p:nvSpPr>
          <p:cNvPr id="19" name="Textplatzhalter 7">
            <a:extLst>
              <a:ext uri="{FF2B5EF4-FFF2-40B4-BE49-F238E27FC236}">
                <a16:creationId xmlns:a16="http://schemas.microsoft.com/office/drawing/2014/main" id="{BFD0D0B0-365C-43C1-920F-9B872A2C2F34}"/>
              </a:ext>
            </a:extLst>
          </p:cNvPr>
          <p:cNvSpPr txBox="1">
            <a:spLocks/>
          </p:cNvSpPr>
          <p:nvPr/>
        </p:nvSpPr>
        <p:spPr>
          <a:xfrm>
            <a:off x="6917574" y="4062086"/>
            <a:ext cx="4193037" cy="978141"/>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a:t>Katzwang</a:t>
            </a:r>
            <a:br>
              <a:rPr lang="de-DE" sz="4300" dirty="0"/>
            </a:br>
            <a:endParaRPr lang="de-DE" sz="1200" cap="none" dirty="0"/>
          </a:p>
          <a:p>
            <a:pPr marL="176213" indent="-176213">
              <a:lnSpc>
                <a:spcPct val="110000"/>
              </a:lnSpc>
              <a:buFont typeface="Wingdings" panose="05000000000000000000" pitchFamily="2" charset="2"/>
              <a:buChar char="§"/>
            </a:pPr>
            <a:r>
              <a:rPr lang="de-DE" sz="1200" cap="none" dirty="0"/>
              <a:t>Monika Engelhardt </a:t>
            </a:r>
            <a:br>
              <a:rPr lang="de-DE" sz="1200" cap="none" dirty="0"/>
            </a:br>
            <a:r>
              <a:rPr lang="de-DE" sz="1200" cap="none" dirty="0"/>
              <a:t>Vorsitzende des Bürgerverein Katzwang</a:t>
            </a:r>
          </a:p>
          <a:p>
            <a:pPr marL="176213" indent="-176213">
              <a:lnSpc>
                <a:spcPct val="110000"/>
              </a:lnSpc>
              <a:buFont typeface="Wingdings" panose="05000000000000000000" pitchFamily="2" charset="2"/>
              <a:buChar char="§"/>
            </a:pPr>
            <a:r>
              <a:rPr lang="de-DE" sz="1200" cap="none" dirty="0"/>
              <a:t>Kurt Oberholz | Diplom-Kaufmann</a:t>
            </a:r>
          </a:p>
        </p:txBody>
      </p:sp>
      <p:sp>
        <p:nvSpPr>
          <p:cNvPr id="22" name="Textplatzhalter 7">
            <a:extLst>
              <a:ext uri="{FF2B5EF4-FFF2-40B4-BE49-F238E27FC236}">
                <a16:creationId xmlns:a16="http://schemas.microsoft.com/office/drawing/2014/main" id="{F5BA0C4E-A97B-4B02-8CC4-07E5C867A344}"/>
              </a:ext>
            </a:extLst>
          </p:cNvPr>
          <p:cNvSpPr txBox="1">
            <a:spLocks/>
          </p:cNvSpPr>
          <p:nvPr/>
        </p:nvSpPr>
        <p:spPr>
          <a:xfrm>
            <a:off x="6941935" y="5162187"/>
            <a:ext cx="4193037" cy="93110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b="1" dirty="0" err="1"/>
              <a:t>Raitersaich</a:t>
            </a:r>
            <a:br>
              <a:rPr lang="de-DE" sz="4300" dirty="0"/>
            </a:br>
            <a:endParaRPr lang="de-DE" sz="1200" cap="none" dirty="0"/>
          </a:p>
          <a:p>
            <a:pPr marL="176213" indent="-176213">
              <a:lnSpc>
                <a:spcPct val="100000"/>
              </a:lnSpc>
              <a:buFont typeface="Wingdings" panose="05000000000000000000" pitchFamily="2" charset="2"/>
              <a:buChar char="§"/>
            </a:pPr>
            <a:r>
              <a:rPr lang="de-DE" sz="1200" cap="none" dirty="0"/>
              <a:t>Andrea Platzer</a:t>
            </a:r>
          </a:p>
          <a:p>
            <a:pPr marL="176213" indent="-176213">
              <a:lnSpc>
                <a:spcPct val="100000"/>
              </a:lnSpc>
              <a:buFont typeface="Wingdings" panose="05000000000000000000" pitchFamily="2" charset="2"/>
              <a:buChar char="§"/>
            </a:pPr>
            <a:endParaRPr lang="de-DE" sz="1200" cap="none" dirty="0"/>
          </a:p>
        </p:txBody>
      </p:sp>
      <p:pic>
        <p:nvPicPr>
          <p:cNvPr id="2052" name="Picture 4" descr="Pixabay_businessman-3036181_1920">
            <a:extLst>
              <a:ext uri="{FF2B5EF4-FFF2-40B4-BE49-F238E27FC236}">
                <a16:creationId xmlns:a16="http://schemas.microsoft.com/office/drawing/2014/main" id="{BEFEF80F-98A2-4670-B36A-B51119B9D179}"/>
              </a:ext>
            </a:extLst>
          </p:cNvPr>
          <p:cNvPicPr>
            <a:picLocks noChangeAspect="1" noChangeArrowheads="1"/>
          </p:cNvPicPr>
          <p:nvPr/>
        </p:nvPicPr>
        <p:blipFill>
          <a:blip r:embed="rId3" cstate="print">
            <a:clrChange>
              <a:clrFrom>
                <a:srgbClr val="FFFFFF"/>
              </a:clrFrom>
              <a:clrTo>
                <a:srgbClr val="FFFFFF">
                  <a:alpha val="0"/>
                </a:srgbClr>
              </a:clrTo>
            </a:clrChange>
            <a:lum contrast="-40000"/>
            <a:extLst>
              <a:ext uri="{28A0092B-C50C-407E-A947-70E740481C1C}">
                <a14:useLocalDpi xmlns:a14="http://schemas.microsoft.com/office/drawing/2010/main" val="0"/>
              </a:ext>
            </a:extLst>
          </a:blip>
          <a:srcRect t="3455" b="3455"/>
          <a:stretch>
            <a:fillRect/>
          </a:stretch>
        </p:blipFill>
        <p:spPr bwMode="auto">
          <a:xfrm>
            <a:off x="8326659" y="127272"/>
            <a:ext cx="3480423" cy="2158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rgbClr val="E0D6CC"/>
                  </a:outerShdw>
                </a:effectLst>
              </a14:hiddenEffects>
            </a:ext>
          </a:extLst>
        </p:spPr>
      </p:pic>
    </p:spTree>
    <p:extLst>
      <p:ext uri="{BB962C8B-B14F-4D97-AF65-F5344CB8AC3E}">
        <p14:creationId xmlns:p14="http://schemas.microsoft.com/office/powerpoint/2010/main" val="40232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kus.HPEnvydv7\AppData\Local\Temp\SNAGHTML10fb2de.PNG">
            <a:extLst>
              <a:ext uri="{FF2B5EF4-FFF2-40B4-BE49-F238E27FC236}">
                <a16:creationId xmlns:a16="http://schemas.microsoft.com/office/drawing/2014/main" id="{775DCC39-AE81-421B-9EC7-CC11FCDC5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76" y="-48842"/>
            <a:ext cx="12287101" cy="69004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E6E4C52-94DB-4794-B6A2-1F50D83D534D}"/>
              </a:ext>
            </a:extLst>
          </p:cNvPr>
          <p:cNvSpPr>
            <a:spLocks noGrp="1"/>
          </p:cNvSpPr>
          <p:nvPr>
            <p:ph type="title"/>
          </p:nvPr>
        </p:nvSpPr>
        <p:spPr>
          <a:xfrm>
            <a:off x="333772" y="-160450"/>
            <a:ext cx="9753600" cy="778098"/>
          </a:xfrm>
        </p:spPr>
        <p:txBody>
          <a:bodyPr/>
          <a:lstStyle/>
          <a:p>
            <a:r>
              <a:rPr lang="de-DE" dirty="0">
                <a:solidFill>
                  <a:schemeClr val="bg1"/>
                </a:solidFill>
              </a:rPr>
              <a:t>BI-Allianz P53</a:t>
            </a:r>
          </a:p>
        </p:txBody>
      </p:sp>
      <p:sp>
        <p:nvSpPr>
          <p:cNvPr id="5" name="Foliennummernplatzhalter 4">
            <a:extLst>
              <a:ext uri="{FF2B5EF4-FFF2-40B4-BE49-F238E27FC236}">
                <a16:creationId xmlns:a16="http://schemas.microsoft.com/office/drawing/2014/main" id="{198CAA26-E2E7-419C-8E4A-6023EA0F616B}"/>
              </a:ext>
            </a:extLst>
          </p:cNvPr>
          <p:cNvSpPr>
            <a:spLocks noGrp="1"/>
          </p:cNvSpPr>
          <p:nvPr>
            <p:ph type="sldNum" sz="quarter" idx="12"/>
          </p:nvPr>
        </p:nvSpPr>
        <p:spPr/>
        <p:txBody>
          <a:bodyPr/>
          <a:lstStyle/>
          <a:p>
            <a:fld id="{F36C87F6-986D-49E6-AF40-1B3A1EE8064D}" type="slidenum">
              <a:rPr lang="de-DE" smtClean="0"/>
              <a:t>9</a:t>
            </a:fld>
            <a:endParaRPr lang="de-DE" dirty="0"/>
          </a:p>
        </p:txBody>
      </p:sp>
    </p:spTree>
    <p:extLst>
      <p:ext uri="{BB962C8B-B14F-4D97-AF65-F5344CB8AC3E}">
        <p14:creationId xmlns:p14="http://schemas.microsoft.com/office/powerpoint/2010/main" val="227099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_Europe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33CC421-9658-4F38-BB01-C00C24131C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Serie Weltkarten, Präsentation Europäischer Kontinent (Breitbild)</Template>
  <TotalTime>0</TotalTime>
  <Words>1781</Words>
  <Application>Microsoft Office PowerPoint</Application>
  <PresentationFormat>Benutzerdefiniert</PresentationFormat>
  <Paragraphs>241</Paragraphs>
  <Slides>39</Slides>
  <Notes>20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 BLANCA</vt:lpstr>
      <vt:lpstr>Arial</vt:lpstr>
      <vt:lpstr>Cambria Math</vt:lpstr>
      <vt:lpstr>Century Gothic</vt:lpstr>
      <vt:lpstr>Wingdings</vt:lpstr>
      <vt:lpstr>Continental_Europe_16x9</vt:lpstr>
      <vt:lpstr> Präsentation der Bi-Allianz P53</vt:lpstr>
      <vt:lpstr>Ausgangssituation</vt:lpstr>
      <vt:lpstr> Identifikation    und Beschlusslage</vt:lpstr>
      <vt:lpstr>PowerPoint-Präsentation</vt:lpstr>
      <vt:lpstr>PowerPoint-Präsentation</vt:lpstr>
      <vt:lpstr>Abgrenzung zu anderen Stromtrassen</vt:lpstr>
      <vt:lpstr>BI-Allianz P53</vt:lpstr>
      <vt:lpstr>BI-AlliaNZ P53</vt:lpstr>
      <vt:lpstr>BI-Allianz P53</vt:lpstr>
      <vt:lpstr>Trassendörfer Raitersaich/Clarsbach</vt:lpstr>
      <vt:lpstr>Trassenengpass Katzwang/Kornburg</vt:lpstr>
      <vt:lpstr>Trassendorf Wendelstein</vt:lpstr>
      <vt:lpstr>Trassendorf Schwarzenbruck</vt:lpstr>
      <vt:lpstr>Trassendorf Winkelhaid</vt:lpstr>
      <vt:lpstr>Trassendorf Ezelsdorf</vt:lpstr>
      <vt:lpstr>Trassendorf Postbauer-Heng</vt:lpstr>
      <vt:lpstr>Ziele</vt:lpstr>
      <vt:lpstr>Maßnahmen</vt:lpstr>
      <vt:lpstr>Status</vt:lpstr>
      <vt:lpstr>Fakten zu Masthöhen  und Trassenbündelung</vt:lpstr>
      <vt:lpstr>Dem Bürgermeister treibt es die Zornesröte ins Gesicht –  Wie können wir das vermeiden?</vt:lpstr>
      <vt:lpstr>Bürgerorientierte vorgaben im NEP 2030</vt:lpstr>
      <vt:lpstr>Fakten zum Trassenkorridor</vt:lpstr>
      <vt:lpstr>Bürgerorientierte vorgabeN  in der Aarhus-Konvention </vt:lpstr>
      <vt:lpstr>Bürgerorientierte vorgaben  im neuen LEP</vt:lpstr>
      <vt:lpstr>Bürgerbeteiligung</vt:lpstr>
      <vt:lpstr>Gesundheitsrisiken  und -vorsorge</vt:lpstr>
      <vt:lpstr>Wissenschaftliche Evidenzen für Gesundheitliche Auswirkungen und Biologischer Effekte   durch niederfrequente Magnetfelder sowie WerteBereich der Magnetischen Flussdichte, in denen diese Wirkungen festgestellt wurden </vt:lpstr>
      <vt:lpstr>PowerPoint-Präsentation</vt:lpstr>
      <vt:lpstr>PowerPoint-Präsentation</vt:lpstr>
      <vt:lpstr>PowerPoint-Präsentation</vt:lpstr>
      <vt:lpstr>PowerPoint-Präsentation</vt:lpstr>
      <vt:lpstr>Energiewirtschaftlichkeit</vt:lpstr>
      <vt:lpstr>„energie-wirtschaftliche“ Ideallinie(orange) und Ist-Verlauf (Rot) mit hoher Wohnraumdichte</vt:lpstr>
      <vt:lpstr>Unter-schiedliche Wohnraum-dichte</vt:lpstr>
      <vt:lpstr>Waldüberspannung bei hoher Wohnumfeldkonzentration</vt:lpstr>
      <vt:lpstr>Appell</vt:lpstr>
      <vt:lpstr>SChlusswort</vt:lpstr>
      <vt:lpstr>V.i.s.d.P.</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2017-05-21T14:18:52Z</dcterms:created>
  <dcterms:modified xsi:type="dcterms:W3CDTF">2018-04-02T22:19:18Z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TC028048779991</vt:lpwstr>
  </property>
</Properties>
</file>